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9"/>
  </p:notesMasterIdLst>
  <p:sldIdLst>
    <p:sldId id="257" r:id="rId3"/>
    <p:sldId id="856" r:id="rId4"/>
    <p:sldId id="870" r:id="rId5"/>
    <p:sldId id="881" r:id="rId6"/>
    <p:sldId id="885" r:id="rId7"/>
    <p:sldId id="868" r:id="rId8"/>
    <p:sldId id="871" r:id="rId9"/>
    <p:sldId id="872" r:id="rId10"/>
    <p:sldId id="873" r:id="rId11"/>
    <p:sldId id="882" r:id="rId12"/>
    <p:sldId id="880" r:id="rId13"/>
    <p:sldId id="897" r:id="rId14"/>
    <p:sldId id="878" r:id="rId15"/>
    <p:sldId id="898" r:id="rId16"/>
    <p:sldId id="899" r:id="rId17"/>
    <p:sldId id="879" r:id="rId18"/>
    <p:sldId id="900" r:id="rId19"/>
    <p:sldId id="901" r:id="rId20"/>
    <p:sldId id="902" r:id="rId21"/>
    <p:sldId id="903" r:id="rId22"/>
    <p:sldId id="915" r:id="rId23"/>
    <p:sldId id="917" r:id="rId24"/>
    <p:sldId id="909" r:id="rId25"/>
    <p:sldId id="889" r:id="rId26"/>
    <p:sldId id="907" r:id="rId27"/>
    <p:sldId id="891" r:id="rId28"/>
    <p:sldId id="890" r:id="rId29"/>
    <p:sldId id="916" r:id="rId30"/>
    <p:sldId id="913" r:id="rId31"/>
    <p:sldId id="911" r:id="rId32"/>
    <p:sldId id="910" r:id="rId33"/>
    <p:sldId id="912" r:id="rId34"/>
    <p:sldId id="888" r:id="rId35"/>
    <p:sldId id="905" r:id="rId36"/>
    <p:sldId id="906" r:id="rId37"/>
    <p:sldId id="60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680" autoAdjust="0"/>
  </p:normalViewPr>
  <p:slideViewPr>
    <p:cSldViewPr snapToGrid="0">
      <p:cViewPr varScale="1">
        <p:scale>
          <a:sx n="78" d="100"/>
          <a:sy n="78" d="100"/>
        </p:scale>
        <p:origin x="7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323CD-8ED0-4488-B205-1BBF027EDA42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F94CB-E5BD-431A-A897-13D4F5B447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Hashlib.sha256  </a:t>
            </a:r>
            <a:r>
              <a:rPr lang="zh-CN" altLang="en-US" dirty="0"/>
              <a:t>固定长度</a:t>
            </a:r>
            <a:r>
              <a:rPr lang="en-US" altLang="zh-CN" dirty="0"/>
              <a:t>256bit  32</a:t>
            </a:r>
            <a:r>
              <a:rPr lang="zh-CN" altLang="en-US" dirty="0"/>
              <a:t>字节</a:t>
            </a:r>
            <a:endParaRPr lang="en-US" altLang="zh-CN" dirty="0"/>
          </a:p>
          <a:p>
            <a:r>
              <a:rPr lang="en-US" altLang="zh-CN" dirty="0" err="1"/>
              <a:t>Key:secret</a:t>
            </a:r>
            <a:r>
              <a:rPr lang="zh-CN" altLang="en-US" dirty="0"/>
              <a:t>  秘钥</a:t>
            </a:r>
            <a:endParaRPr lang="en-US" altLang="zh-CN" dirty="0"/>
          </a:p>
          <a:p>
            <a:r>
              <a:rPr lang="en-US" altLang="zh-CN" dirty="0"/>
              <a:t>Uniform bits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，概率为</a:t>
            </a:r>
            <a:r>
              <a:rPr lang="en-US" altLang="zh-CN" dirty="0"/>
              <a:t>1/2</a:t>
            </a:r>
          </a:p>
          <a:p>
            <a:r>
              <a:rPr lang="en-US" altLang="zh-CN" dirty="0" err="1"/>
              <a:t>f_mask</a:t>
            </a:r>
            <a:r>
              <a:rPr lang="zh-CN" altLang="en-US" dirty="0"/>
              <a:t>位为</a:t>
            </a:r>
            <a:r>
              <a:rPr lang="en-US" altLang="zh-CN" dirty="0"/>
              <a:t>1</a:t>
            </a:r>
            <a:r>
              <a:rPr lang="zh-CN" altLang="en-US" dirty="0"/>
              <a:t>，概率为</a:t>
            </a:r>
            <a:r>
              <a:rPr lang="en-US" altLang="zh-CN" dirty="0"/>
              <a:t>f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da-DK" altLang="zh-CN" dirty="0"/>
              <a:t>prr = (bits &amp; ~f_mask) | (uniform &amp; f_mask)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（</a:t>
            </a:r>
            <a:r>
              <a:rPr lang="en-US" altLang="zh-CN" dirty="0"/>
              <a:t>uniform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 err="1"/>
              <a:t>f_mask</a:t>
            </a:r>
            <a:r>
              <a:rPr lang="zh-CN" altLang="en-US" dirty="0"/>
              <a:t>）中的位为</a:t>
            </a:r>
            <a:r>
              <a:rPr lang="en-US" altLang="zh-CN" dirty="0"/>
              <a:t>1</a:t>
            </a:r>
            <a:r>
              <a:rPr lang="zh-CN" altLang="en-US" dirty="0"/>
              <a:t>，概率为</a:t>
            </a:r>
            <a:r>
              <a:rPr lang="en-US" altLang="zh-CN" dirty="0"/>
              <a:t>f/2</a:t>
            </a:r>
            <a:r>
              <a:rPr lang="zh-CN" altLang="en-US" dirty="0"/>
              <a:t>。</a:t>
            </a:r>
            <a:endParaRPr lang="da-DK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（</a:t>
            </a:r>
            <a:r>
              <a:rPr lang="en-US" altLang="zh-CN" dirty="0" err="1"/>
              <a:t>bloom_bits</a:t>
            </a:r>
            <a:r>
              <a:rPr lang="en-US" altLang="zh-CN" dirty="0"/>
              <a:t>&amp;~</a:t>
            </a:r>
            <a:r>
              <a:rPr lang="en-US" altLang="zh-CN" dirty="0" err="1"/>
              <a:t>f_mask</a:t>
            </a:r>
            <a:r>
              <a:rPr lang="zh-CN" altLang="en-US" dirty="0"/>
              <a:t>）清除概率为</a:t>
            </a:r>
            <a:r>
              <a:rPr lang="en-US" altLang="zh-CN" dirty="0"/>
              <a:t>f</a:t>
            </a:r>
            <a:r>
              <a:rPr lang="zh-CN" altLang="en-US" dirty="0"/>
              <a:t>的</a:t>
            </a:r>
            <a:r>
              <a:rPr lang="en-US" altLang="zh-CN" dirty="0" err="1"/>
              <a:t>bloomfilter</a:t>
            </a:r>
            <a:r>
              <a:rPr lang="zh-CN" altLang="en-US" dirty="0"/>
              <a:t>位，因此我们得到概率为</a:t>
            </a:r>
            <a:r>
              <a:rPr lang="en-US" altLang="zh-CN" dirty="0"/>
              <a:t>1-f</a:t>
            </a:r>
            <a:r>
              <a:rPr lang="zh-CN" altLang="en-US" dirty="0"/>
              <a:t>的</a:t>
            </a:r>
            <a:r>
              <a:rPr lang="en-US" altLang="zh-CN" dirty="0" err="1"/>
              <a:t>B_i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剩余比特为</a:t>
            </a:r>
            <a:r>
              <a:rPr lang="en-US" altLang="zh-CN" dirty="0"/>
              <a:t>0</a:t>
            </a:r>
            <a:r>
              <a:rPr lang="zh-CN" altLang="en-US" dirty="0"/>
              <a:t>，剩余概率为</a:t>
            </a:r>
            <a:r>
              <a:rPr lang="en-US" altLang="zh-CN" dirty="0"/>
              <a:t>f/2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| </a:t>
            </a:r>
            <a:r>
              <a:rPr lang="zh-CN" altLang="en-US" dirty="0"/>
              <a:t>：按位或运算</a:t>
            </a:r>
            <a:endParaRPr lang="en-US" altLang="zh-CN" dirty="0"/>
          </a:p>
          <a:p>
            <a:r>
              <a:rPr lang="en-US" altLang="zh-CN" dirty="0"/>
              <a:t>|= </a:t>
            </a:r>
            <a:r>
              <a:rPr lang="zh-CN" altLang="en-US" dirty="0"/>
              <a:t>：按位或赋值</a:t>
            </a:r>
            <a:endParaRPr lang="en-US" altLang="zh-CN" dirty="0"/>
          </a:p>
          <a:p>
            <a:r>
              <a:rPr lang="en-US" altLang="zh-CN" dirty="0"/>
              <a:t>&amp; </a:t>
            </a:r>
            <a:r>
              <a:rPr lang="zh-CN" altLang="en-US" dirty="0"/>
              <a:t>：按位与运算</a:t>
            </a:r>
            <a:endParaRPr lang="en-US" altLang="zh-CN" dirty="0"/>
          </a:p>
          <a:p>
            <a:r>
              <a:rPr lang="en-US" altLang="zh-CN" dirty="0"/>
              <a:t>&lt;&lt;</a:t>
            </a:r>
            <a:r>
              <a:rPr lang="zh-CN" altLang="en-US" dirty="0"/>
              <a:t>：左移</a:t>
            </a:r>
            <a:endParaRPr lang="en-US" altLang="zh-CN" dirty="0"/>
          </a:p>
          <a:p>
            <a:r>
              <a:rPr lang="en-US" altLang="zh-CN" dirty="0"/>
              <a:t>~</a:t>
            </a:r>
            <a:r>
              <a:rPr lang="zh-CN" altLang="en-US" dirty="0"/>
              <a:t>：取反运算</a:t>
            </a:r>
            <a:endParaRPr lang="en-US" altLang="zh-CN" dirty="0"/>
          </a:p>
          <a:p>
            <a:r>
              <a:rPr lang="en-US" altLang="zh-CN" dirty="0"/>
              <a:t>Entropy:</a:t>
            </a:r>
            <a:r>
              <a:rPr lang="zh-CN" altLang="en-US" dirty="0"/>
              <a:t>信息熵</a:t>
            </a:r>
            <a:endParaRPr lang="en-US" altLang="zh-CN" dirty="0"/>
          </a:p>
          <a:p>
            <a:r>
              <a:rPr lang="en-US" altLang="zh-CN" dirty="0" err="1"/>
              <a:t>Hashlib</a:t>
            </a:r>
            <a:r>
              <a:rPr lang="zh-CN" altLang="en-US" dirty="0"/>
              <a:t>和</a:t>
            </a:r>
            <a:r>
              <a:rPr lang="en-US" altLang="zh-CN" dirty="0" err="1"/>
              <a:t>hmac</a:t>
            </a:r>
            <a:r>
              <a:rPr lang="zh-CN" altLang="en-US" dirty="0"/>
              <a:t>的区别：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hashlib</a:t>
            </a:r>
            <a:r>
              <a:rPr lang="en-US" altLang="zh-CN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中的</a:t>
            </a:r>
            <a:r>
              <a:rPr lang="en-US" altLang="zh-CN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md5 </a:t>
            </a:r>
            <a:r>
              <a:rPr lang="zh-CN" alt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是没有</a:t>
            </a:r>
            <a:r>
              <a:rPr lang="en-US" altLang="zh-CN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key</a:t>
            </a:r>
            <a:r>
              <a:rPr lang="zh-CN" alt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的，最多是加</a:t>
            </a:r>
            <a:r>
              <a:rPr lang="en-US" altLang="zh-CN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salt</a:t>
            </a:r>
            <a:r>
              <a:rPr lang="zh-CN" alt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； 而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hmac</a:t>
            </a:r>
            <a:r>
              <a:rPr lang="en-US" altLang="zh-CN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是必须加</a:t>
            </a:r>
            <a:r>
              <a:rPr lang="en-US" altLang="zh-CN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key</a:t>
            </a:r>
            <a:r>
              <a:rPr lang="zh-CN" alt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和指定具体的算法 </a:t>
            </a:r>
            <a:endParaRPr lang="en-US" altLang="zh-CN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使用</a:t>
            </a:r>
            <a:r>
              <a:rPr lang="en-US" altLang="zh-CN" dirty="0" err="1"/>
              <a:t>hmac</a:t>
            </a:r>
            <a:r>
              <a:rPr lang="zh-CN" altLang="en-US" dirty="0"/>
              <a:t>算法比标准</a:t>
            </a:r>
            <a:r>
              <a:rPr lang="en-US" altLang="zh-CN" dirty="0"/>
              <a:t>hash</a:t>
            </a:r>
            <a:r>
              <a:rPr lang="zh-CN" altLang="en-US" dirty="0"/>
              <a:t>算法更安全，因为针对相同的</a:t>
            </a:r>
            <a:r>
              <a:rPr lang="en-US" altLang="zh-CN" dirty="0"/>
              <a:t>password</a:t>
            </a:r>
            <a:r>
              <a:rPr lang="zh-CN" altLang="en-US" dirty="0"/>
              <a:t>，不同的</a:t>
            </a:r>
            <a:r>
              <a:rPr lang="en-US" altLang="zh-CN" dirty="0"/>
              <a:t>key</a:t>
            </a:r>
            <a:r>
              <a:rPr lang="zh-CN" altLang="en-US" dirty="0"/>
              <a:t>会产生不同的</a:t>
            </a:r>
            <a:r>
              <a:rPr lang="en-US" altLang="zh-CN" dirty="0"/>
              <a:t>hash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F94CB-E5BD-431A-A897-13D4F5B447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28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Cond_prob</a:t>
            </a:r>
            <a:r>
              <a:rPr lang="en-US" altLang="zh-CN" dirty="0"/>
              <a:t>:</a:t>
            </a:r>
            <a:r>
              <a:rPr lang="zh-CN" altLang="en-US" dirty="0"/>
              <a:t>先前计算的条件分布</a:t>
            </a:r>
            <a:endParaRPr lang="en-US" altLang="zh-CN" dirty="0"/>
          </a:p>
          <a:p>
            <a:r>
              <a:rPr lang="en-US" altLang="zh-CN" dirty="0" err="1"/>
              <a:t>Starting_pij</a:t>
            </a:r>
            <a:r>
              <a:rPr lang="en-US" altLang="zh-CN" dirty="0"/>
              <a:t>:</a:t>
            </a:r>
            <a:r>
              <a:rPr lang="zh-CN" altLang="en-US" dirty="0"/>
              <a:t>估计的</a:t>
            </a:r>
            <a:r>
              <a:rPr lang="en-US" altLang="zh-CN" dirty="0" err="1"/>
              <a:t>pij</a:t>
            </a:r>
            <a:endParaRPr lang="en-US" altLang="zh-CN" dirty="0"/>
          </a:p>
          <a:p>
            <a:r>
              <a:rPr lang="en-US" altLang="zh-CN" dirty="0" err="1"/>
              <a:t>estimate_var</a:t>
            </a:r>
            <a:r>
              <a:rPr lang="zh-CN" altLang="en-US" dirty="0"/>
              <a:t>：标记是否应该估计计算分布的方差</a:t>
            </a:r>
            <a:endParaRPr lang="en-US" altLang="zh-CN" dirty="0"/>
          </a:p>
          <a:p>
            <a:r>
              <a:rPr lang="en-US" altLang="zh-CN" dirty="0" err="1"/>
              <a:t>max_em_iters</a:t>
            </a:r>
            <a:r>
              <a:rPr lang="zh-CN" altLang="en-US" dirty="0"/>
              <a:t>：</a:t>
            </a:r>
            <a:r>
              <a:rPr lang="en-US" altLang="zh-CN" dirty="0" err="1"/>
              <a:t>em</a:t>
            </a:r>
            <a:r>
              <a:rPr lang="zh-CN" altLang="en-US" dirty="0"/>
              <a:t>迭代的最大次数</a:t>
            </a:r>
            <a:endParaRPr lang="en-US" altLang="zh-CN" dirty="0"/>
          </a:p>
          <a:p>
            <a:r>
              <a:rPr lang="en-US" altLang="zh-CN" dirty="0"/>
              <a:t>epsilon</a:t>
            </a:r>
            <a:r>
              <a:rPr lang="zh-CN" altLang="en-US" dirty="0"/>
              <a:t>：收敛参数</a:t>
            </a:r>
            <a:endParaRPr lang="en-US" altLang="zh-CN" dirty="0"/>
          </a:p>
          <a:p>
            <a:r>
              <a:rPr lang="en-US" altLang="zh-CN" dirty="0">
                <a:solidFill>
                  <a:srgbClr val="808080"/>
                </a:solidFill>
                <a:effectLst/>
              </a:rPr>
              <a:t>verbose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：标记是否显示错误数据</a:t>
            </a:r>
            <a:endParaRPr lang="en-US" altLang="zh-CN" dirty="0">
              <a:solidFill>
                <a:srgbClr val="808080"/>
              </a:solidFill>
              <a:effectLst/>
            </a:endParaRPr>
          </a:p>
          <a:p>
            <a:r>
              <a:rPr lang="zh-CN" altLang="en-US" dirty="0">
                <a:solidFill>
                  <a:srgbClr val="808080"/>
                </a:solidFill>
                <a:effectLst/>
              </a:rPr>
              <a:t>返回：估计</a:t>
            </a:r>
            <a:r>
              <a:rPr lang="en-US" altLang="zh-CN" dirty="0" err="1">
                <a:solidFill>
                  <a:srgbClr val="808080"/>
                </a:solidFill>
                <a:effectLst/>
              </a:rPr>
              <a:t>pij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、方差、误差参数</a:t>
            </a:r>
            <a:endParaRPr lang="en-US" altLang="zh-CN" dirty="0">
              <a:solidFill>
                <a:srgbClr val="808080"/>
              </a:solidFill>
              <a:effectLst/>
            </a:endParaRPr>
          </a:p>
          <a:p>
            <a:r>
              <a:rPr lang="en-US" altLang="zh-CN" dirty="0" err="1">
                <a:solidFill>
                  <a:srgbClr val="808080"/>
                </a:solidFill>
                <a:effectLst/>
              </a:rPr>
              <a:t>Nrow</a:t>
            </a:r>
            <a:r>
              <a:rPr lang="en-US" altLang="zh-CN" dirty="0">
                <a:solidFill>
                  <a:srgbClr val="808080"/>
                </a:solidFill>
                <a:effectLst/>
              </a:rPr>
              <a:t>():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用于返回指定矩阵的行数</a:t>
            </a:r>
            <a:endParaRPr lang="en-US" altLang="zh-CN" dirty="0">
              <a:solidFill>
                <a:srgbClr val="808080"/>
              </a:solidFill>
              <a:effectLst/>
            </a:endParaRPr>
          </a:p>
          <a:p>
            <a:r>
              <a:rPr lang="zh-CN" altLang="en-US" dirty="0">
                <a:solidFill>
                  <a:srgbClr val="808080"/>
                </a:solidFill>
                <a:effectLst/>
              </a:rPr>
              <a:t>数据类型为</a:t>
            </a:r>
            <a:r>
              <a:rPr lang="en-US" altLang="zh-CN" dirty="0">
                <a:solidFill>
                  <a:srgbClr val="808080"/>
                </a:solidFill>
                <a:effectLst/>
              </a:rPr>
              <a:t>list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时，</a:t>
            </a:r>
            <a:r>
              <a:rPr lang="en-US" altLang="zh-CN" dirty="0">
                <a:solidFill>
                  <a:srgbClr val="808080"/>
                </a:solidFill>
                <a:effectLst/>
              </a:rPr>
              <a:t>[]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操作将返回一个</a:t>
            </a:r>
            <a:r>
              <a:rPr lang="en-US" altLang="zh-CN" dirty="0">
                <a:solidFill>
                  <a:srgbClr val="808080"/>
                </a:solidFill>
                <a:effectLst/>
              </a:rPr>
              <a:t>list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数据类型</a:t>
            </a:r>
            <a:r>
              <a:rPr lang="en-US" altLang="zh-CN" dirty="0">
                <a:solidFill>
                  <a:srgbClr val="808080"/>
                </a:solidFill>
                <a:effectLst/>
              </a:rPr>
              <a:t>,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且将是</a:t>
            </a:r>
            <a:r>
              <a:rPr lang="en-US" altLang="zh-CN" dirty="0">
                <a:solidFill>
                  <a:srgbClr val="808080"/>
                </a:solidFill>
                <a:effectLst/>
              </a:rPr>
              <a:t>List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的子集</a:t>
            </a:r>
            <a:r>
              <a:rPr lang="en-US" altLang="zh-CN" dirty="0">
                <a:solidFill>
                  <a:srgbClr val="808080"/>
                </a:solidFill>
                <a:effectLst/>
              </a:rPr>
              <a:t>;[[]]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将返回</a:t>
            </a:r>
            <a:r>
              <a:rPr lang="en-US" altLang="zh-CN" dirty="0">
                <a:solidFill>
                  <a:srgbClr val="808080"/>
                </a:solidFill>
                <a:effectLst/>
              </a:rPr>
              <a:t>list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中的一个数据，该数据类型由其本身确定与</a:t>
            </a:r>
            <a:r>
              <a:rPr lang="en-US" altLang="zh-CN" dirty="0">
                <a:solidFill>
                  <a:srgbClr val="808080"/>
                </a:solidFill>
                <a:effectLst/>
              </a:rPr>
              <a:t>list</a:t>
            </a:r>
            <a:r>
              <a:rPr lang="zh-CN" altLang="en-US" dirty="0">
                <a:solidFill>
                  <a:srgbClr val="808080"/>
                </a:solidFill>
                <a:effectLst/>
              </a:rPr>
              <a:t>无关</a:t>
            </a:r>
            <a:endParaRPr lang="en-US" altLang="zh-CN" dirty="0">
              <a:solidFill>
                <a:srgbClr val="808080"/>
              </a:solidFill>
              <a:effectLst/>
            </a:endParaRPr>
          </a:p>
          <a:p>
            <a:r>
              <a:rPr lang="en-US" altLang="zh-CN" dirty="0">
                <a:solidFill>
                  <a:srgbClr val="808080"/>
                </a:solidFill>
                <a:effectLst/>
              </a:rPr>
              <a:t>Dim()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用于获取或设置指定矩阵、数组或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的维数。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Prod():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用于返回其参数中存在的所有值的乘法结果。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Updatepij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():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算法更新概率矩阵。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x$y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等价于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x[["y", exact = FALSE]]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，用于获取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dataframe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或者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list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里面的某个变量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F94CB-E5BD-431A-A897-13D4F5B447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286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F94CB-E5BD-431A-A897-13D4F5B447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059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Report_data</a:t>
            </a:r>
            <a:r>
              <a:rPr lang="en-US" altLang="zh-CN" dirty="0"/>
              <a:t>:</a:t>
            </a:r>
            <a:r>
              <a:rPr lang="zh-CN" altLang="en-US" dirty="0"/>
              <a:t>包含与报表相关的数据的对象：</a:t>
            </a:r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inds</a:t>
            </a:r>
            <a:r>
              <a:rPr lang="zh-CN" altLang="en-US" dirty="0"/>
              <a:t>：使用各种对收集的报告索引</a:t>
            </a:r>
            <a:endParaRPr lang="en-US" altLang="zh-CN" dirty="0"/>
          </a:p>
          <a:p>
            <a:r>
              <a:rPr lang="en-US" altLang="zh-CN" dirty="0"/>
              <a:t>$cohort</a:t>
            </a:r>
            <a:r>
              <a:rPr lang="zh-CN" altLang="en-US" dirty="0"/>
              <a:t>：每个报告的队列</a:t>
            </a:r>
            <a:endParaRPr lang="en-US" altLang="zh-CN" dirty="0"/>
          </a:p>
          <a:p>
            <a:r>
              <a:rPr lang="en-US" altLang="zh-CN" dirty="0"/>
              <a:t>$map</a:t>
            </a:r>
            <a:r>
              <a:rPr lang="zh-CN" altLang="en-US" dirty="0"/>
              <a:t>：用于所有</a:t>
            </a:r>
            <a:r>
              <a:rPr lang="en-US" altLang="zh-CN" dirty="0" err="1"/>
              <a:t>ngram</a:t>
            </a:r>
            <a:r>
              <a:rPr lang="zh-CN" altLang="en-US" dirty="0"/>
              <a:t>的映射</a:t>
            </a:r>
            <a:endParaRPr lang="en-US" altLang="zh-CN" dirty="0"/>
          </a:p>
          <a:p>
            <a:r>
              <a:rPr lang="en-US" altLang="zh-CN" dirty="0"/>
              <a:t>$reports</a:t>
            </a:r>
            <a:r>
              <a:rPr lang="zh-CN" altLang="en-US" dirty="0"/>
              <a:t>：用于每个</a:t>
            </a:r>
            <a:r>
              <a:rPr lang="en-US" altLang="zh-CN" dirty="0" err="1"/>
              <a:t>ngram</a:t>
            </a:r>
            <a:r>
              <a:rPr lang="zh-CN" altLang="en-US" dirty="0"/>
              <a:t>和完整字符串的报告</a:t>
            </a:r>
            <a:endParaRPr lang="en-US" altLang="zh-CN" dirty="0"/>
          </a:p>
          <a:p>
            <a:r>
              <a:rPr lang="en-US" altLang="zh-CN" dirty="0"/>
              <a:t>N:</a:t>
            </a:r>
            <a:r>
              <a:rPr lang="zh-CN" altLang="en-US" dirty="0"/>
              <a:t>发送报告的个人数量</a:t>
            </a:r>
            <a:endParaRPr lang="en-US" altLang="zh-CN" dirty="0"/>
          </a:p>
          <a:p>
            <a:r>
              <a:rPr lang="en-US" altLang="zh-CN" dirty="0" err="1"/>
              <a:t>ngram_params</a:t>
            </a:r>
            <a:r>
              <a:rPr lang="zh-CN" altLang="en-US" dirty="0"/>
              <a:t>：与</a:t>
            </a:r>
            <a:r>
              <a:rPr lang="en-US" altLang="zh-CN" dirty="0" err="1"/>
              <a:t>ngram</a:t>
            </a:r>
            <a:r>
              <a:rPr lang="zh-CN" altLang="en-US" dirty="0"/>
              <a:t>长度等相关的参数</a:t>
            </a:r>
            <a:endParaRPr lang="en-US" altLang="zh-CN" dirty="0"/>
          </a:p>
          <a:p>
            <a:r>
              <a:rPr lang="en-US" altLang="zh-CN" dirty="0"/>
              <a:t>params</a:t>
            </a:r>
            <a:r>
              <a:rPr lang="zh-CN" altLang="en-US" dirty="0"/>
              <a:t>：具有</a:t>
            </a:r>
            <a:r>
              <a:rPr lang="en-US" altLang="zh-CN" dirty="0"/>
              <a:t>RAPPOR</a:t>
            </a:r>
            <a:r>
              <a:rPr lang="zh-CN" altLang="en-US" dirty="0"/>
              <a:t>噪声水平、队列等的参数向量</a:t>
            </a:r>
            <a:r>
              <a:rPr lang="en-US" altLang="zh-CN" dirty="0"/>
              <a:t>#</a:t>
            </a:r>
          </a:p>
          <a:p>
            <a:endParaRPr lang="en-US" altLang="zh-CN" dirty="0"/>
          </a:p>
          <a:p>
            <a:r>
              <a:rPr lang="en-US" altLang="zh-CN" dirty="0"/>
              <a:t>Paring:</a:t>
            </a:r>
            <a:r>
              <a:rPr lang="zh-CN" altLang="en-US" dirty="0"/>
              <a:t>大小为</a:t>
            </a:r>
            <a:r>
              <a:rPr lang="en-US" altLang="zh-CN" dirty="0"/>
              <a:t>2x</a:t>
            </a:r>
            <a:r>
              <a:rPr lang="zh-CN" altLang="en-US" dirty="0"/>
              <a:t>列出的所有</a:t>
            </a:r>
            <a:r>
              <a:rPr lang="en-US" altLang="zh-CN" dirty="0" err="1"/>
              <a:t>ngram</a:t>
            </a:r>
            <a:r>
              <a:rPr lang="zh-CN" altLang="en-US" dirty="0"/>
              <a:t>位置配对（</a:t>
            </a:r>
            <a:r>
              <a:rPr lang="en-US" altLang="zh-CN" dirty="0" err="1"/>
              <a:t>num_ngrams</a:t>
            </a:r>
            <a:r>
              <a:rPr lang="zh-CN" altLang="en-US" dirty="0"/>
              <a:t>选择</a:t>
            </a:r>
            <a:r>
              <a:rPr lang="en-US" altLang="zh-CN" dirty="0"/>
              <a:t>2</a:t>
            </a:r>
            <a:r>
              <a:rPr lang="zh-CN" altLang="en-US" dirty="0"/>
              <a:t>）的矩阵</a:t>
            </a:r>
            <a:endParaRPr lang="en-US" altLang="zh-CN" dirty="0"/>
          </a:p>
          <a:p>
            <a:r>
              <a:rPr lang="en-US" altLang="zh-CN" dirty="0" err="1"/>
              <a:t>num_ngrams</a:t>
            </a:r>
            <a:r>
              <a:rPr lang="zh-CN" altLang="en-US" dirty="0"/>
              <a:t>：每个单词的</a:t>
            </a:r>
            <a:r>
              <a:rPr lang="en-US" altLang="zh-CN" dirty="0" err="1"/>
              <a:t>ngram</a:t>
            </a:r>
            <a:r>
              <a:rPr lang="zh-CN" altLang="en-US" dirty="0"/>
              <a:t>总数。</a:t>
            </a:r>
            <a:endParaRPr lang="en-US" altLang="zh-CN" dirty="0"/>
          </a:p>
          <a:p>
            <a:r>
              <a:rPr lang="en-US" altLang="zh-CN" dirty="0" err="1"/>
              <a:t>ngram_size</a:t>
            </a:r>
            <a:r>
              <a:rPr lang="zh-CN" altLang="en-US" dirty="0"/>
              <a:t>：每个</a:t>
            </a:r>
            <a:r>
              <a:rPr lang="en-US" altLang="zh-CN" dirty="0" err="1"/>
              <a:t>ngram</a:t>
            </a:r>
            <a:r>
              <a:rPr lang="zh-CN" altLang="en-US" dirty="0"/>
              <a:t>的字符数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F94CB-E5BD-431A-A897-13D4F5B4476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179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936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B12C2E-E90F-4941-97A1-54FCEAAF0D31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F94CB-E5BD-431A-A897-13D4F5B447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059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76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76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Computepdf</a:t>
            </a:r>
            <a:r>
              <a:rPr lang="en-US" altLang="zh-CN" dirty="0"/>
              <a:t>():</a:t>
            </a:r>
            <a:r>
              <a:rPr lang="zh-CN" altLang="en-US" dirty="0"/>
              <a:t>调用</a:t>
            </a:r>
            <a:r>
              <a:rPr lang="en-US" altLang="zh-CN" dirty="0" err="1"/>
              <a:t>dexp</a:t>
            </a:r>
            <a:r>
              <a:rPr lang="en-US" altLang="zh-CN" dirty="0"/>
              <a:t>(),</a:t>
            </a:r>
            <a:r>
              <a:rPr lang="en-US" altLang="zh-CN" dirty="0" err="1"/>
              <a:t>dnorm</a:t>
            </a:r>
            <a:r>
              <a:rPr lang="en-US" altLang="zh-CN" dirty="0"/>
              <a:t>(),</a:t>
            </a:r>
            <a:r>
              <a:rPr lang="en-US" altLang="zh-CN" dirty="0" err="1"/>
              <a:t>dunif</a:t>
            </a:r>
            <a:r>
              <a:rPr lang="en-US" altLang="zh-CN" dirty="0"/>
              <a:t>(),</a:t>
            </a:r>
            <a:r>
              <a:rPr lang="en-US" altLang="zh-CN" dirty="0" err="1"/>
              <a:t>sapply</a:t>
            </a:r>
            <a:r>
              <a:rPr lang="en-US" altLang="zh-CN" dirty="0"/>
              <a:t>()</a:t>
            </a:r>
            <a:r>
              <a:rPr lang="zh-CN" altLang="en-US" dirty="0"/>
              <a:t>输出给定分布的离散概率分布函数</a:t>
            </a:r>
            <a:endParaRPr lang="en-US" altLang="zh-CN" dirty="0"/>
          </a:p>
          <a:p>
            <a:r>
              <a:rPr lang="en-US" altLang="zh-CN" dirty="0" err="1"/>
              <a:t>RandomPartition</a:t>
            </a:r>
            <a:r>
              <a:rPr lang="en-US" altLang="zh-CN" dirty="0"/>
              <a:t>():</a:t>
            </a:r>
            <a:r>
              <a:rPr lang="zh-CN" altLang="en-US" dirty="0"/>
              <a:t>根据指定的分布输出随机分区，返回根据</a:t>
            </a:r>
            <a:r>
              <a:rPr lang="en-US" altLang="zh-CN" dirty="0"/>
              <a:t>pdf</a:t>
            </a:r>
            <a:r>
              <a:rPr lang="zh-CN" altLang="en-US" dirty="0"/>
              <a:t>采样的直方图</a:t>
            </a:r>
          </a:p>
          <a:p>
            <a:r>
              <a:rPr lang="en-US" altLang="zh-CN" dirty="0"/>
              <a:t>Rep(1:dist_range,partition):</a:t>
            </a:r>
            <a:r>
              <a:rPr lang="zh-CN" altLang="en-US" dirty="0"/>
              <a:t>将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 err="1"/>
              <a:t>dist_range</a:t>
            </a:r>
            <a:r>
              <a:rPr lang="zh-CN" altLang="en-US" dirty="0"/>
              <a:t>循环</a:t>
            </a:r>
            <a:r>
              <a:rPr lang="en-US" altLang="zh-CN" dirty="0"/>
              <a:t>partition</a:t>
            </a:r>
            <a:r>
              <a:rPr lang="zh-CN" altLang="en-US" dirty="0"/>
              <a:t>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F94CB-E5BD-431A-A897-13D4F5B447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384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Enumerate() </a:t>
            </a:r>
            <a:r>
              <a:rPr lang="zh-CN" altLang="en-US" dirty="0"/>
              <a:t>枚举、列举函数。返回索引和值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F94CB-E5BD-431A-A897-13D4F5B447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396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Apply</a:t>
            </a:r>
            <a:r>
              <a:rPr lang="zh-CN" altLang="en-US" dirty="0"/>
              <a:t>函数：把函数应用到数组的某个维度上</a:t>
            </a:r>
            <a:endParaRPr lang="en-US" altLang="zh-CN" dirty="0"/>
          </a:p>
          <a:p>
            <a:r>
              <a:rPr lang="en-US" altLang="zh-CN" dirty="0"/>
              <a:t>Apply(</a:t>
            </a:r>
            <a:r>
              <a:rPr lang="en-US" altLang="zh-CN" dirty="0" err="1"/>
              <a:t>x,margin,fun</a:t>
            </a:r>
            <a:r>
              <a:rPr lang="en-US" altLang="zh-CN" dirty="0"/>
              <a:t>…) :x</a:t>
            </a:r>
            <a:r>
              <a:rPr lang="zh-CN" altLang="en-US" dirty="0"/>
              <a:t>为数据对象，</a:t>
            </a:r>
            <a:r>
              <a:rPr lang="en-US" altLang="zh-CN" dirty="0"/>
              <a:t>margin</a:t>
            </a:r>
            <a:r>
              <a:rPr lang="zh-CN" altLang="en-US" dirty="0"/>
              <a:t>是维度的下标，</a:t>
            </a:r>
            <a:r>
              <a:rPr lang="en-US" altLang="zh-CN" dirty="0"/>
              <a:t>fun</a:t>
            </a:r>
            <a:r>
              <a:rPr lang="zh-CN" altLang="en-US" dirty="0"/>
              <a:t>是指定的函数，</a:t>
            </a:r>
            <a:r>
              <a:rPr lang="en-US" altLang="zh-CN" dirty="0"/>
              <a:t>…</a:t>
            </a:r>
            <a:r>
              <a:rPr lang="zh-CN" altLang="en-US" dirty="0"/>
              <a:t>表示要传入函数的参数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F94CB-E5BD-431A-A897-13D4F5B447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553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Try()</a:t>
            </a:r>
            <a:r>
              <a:rPr lang="zh-CN" altLang="en-US" dirty="0"/>
              <a:t>错误识别函数</a:t>
            </a:r>
            <a:endParaRPr lang="en-US" altLang="zh-CN" dirty="0"/>
          </a:p>
          <a:p>
            <a:r>
              <a:rPr lang="en-US" altLang="zh-CN" dirty="0" err="1"/>
              <a:t>Glmnet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Standardize:</a:t>
            </a:r>
            <a:r>
              <a:rPr lang="zh-CN" altLang="en-US" dirty="0"/>
              <a:t>进行标准化，避免量纲影响</a:t>
            </a:r>
            <a:endParaRPr lang="en-US" altLang="zh-CN" dirty="0"/>
          </a:p>
          <a:p>
            <a:r>
              <a:rPr lang="en-US" altLang="zh-CN" dirty="0"/>
              <a:t>Fit = </a:t>
            </a:r>
            <a:r>
              <a:rPr lang="en-US" altLang="zh-CN" dirty="0" err="1"/>
              <a:t>glmnet</a:t>
            </a:r>
            <a:r>
              <a:rPr lang="zh-CN" altLang="en-US" dirty="0"/>
              <a:t>（</a:t>
            </a:r>
            <a:r>
              <a:rPr lang="en-US" altLang="zh-CN" dirty="0" err="1"/>
              <a:t>x,y,alpha,standardize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Alpha = 0:</a:t>
            </a:r>
            <a:r>
              <a:rPr lang="zh-CN" altLang="en-US" dirty="0"/>
              <a:t>岭回归 不进行变量的选择</a:t>
            </a:r>
            <a:endParaRPr lang="en-US" altLang="zh-CN" dirty="0"/>
          </a:p>
          <a:p>
            <a:r>
              <a:rPr lang="en-US" altLang="zh-CN" dirty="0"/>
              <a:t>Alpha = 1</a:t>
            </a:r>
            <a:r>
              <a:rPr lang="zh-CN" altLang="en-US" dirty="0"/>
              <a:t>：</a:t>
            </a:r>
            <a:r>
              <a:rPr lang="en-US" altLang="zh-CN" dirty="0"/>
              <a:t>LASSO</a:t>
            </a:r>
            <a:r>
              <a:rPr lang="zh-CN" altLang="en-US" dirty="0"/>
              <a:t>回归  进行变量的选择</a:t>
            </a:r>
            <a:endParaRPr lang="en-US" altLang="zh-CN" dirty="0"/>
          </a:p>
          <a:p>
            <a:r>
              <a:rPr lang="en-US" altLang="zh-CN" dirty="0"/>
              <a:t>Intercept:</a:t>
            </a:r>
            <a:r>
              <a:rPr lang="zh-CN" altLang="en-US" dirty="0"/>
              <a:t>线性模型的截距</a:t>
            </a:r>
            <a:endParaRPr lang="en-US" altLang="zh-CN" dirty="0"/>
          </a:p>
          <a:p>
            <a:r>
              <a:rPr lang="zh-CN" altLang="en-US" dirty="0"/>
              <a:t>将非零系数的数量限制为</a:t>
            </a:r>
            <a:r>
              <a:rPr lang="en-US" altLang="zh-CN" dirty="0"/>
              <a:t>500</a:t>
            </a:r>
            <a:r>
              <a:rPr lang="zh-CN" altLang="en-US" dirty="0"/>
              <a:t>或</a:t>
            </a:r>
            <a:r>
              <a:rPr lang="en-US" altLang="zh-CN" dirty="0"/>
              <a:t>Y</a:t>
            </a:r>
            <a:r>
              <a:rPr lang="zh-CN" altLang="en-US" dirty="0"/>
              <a:t>长度的</a:t>
            </a:r>
            <a:r>
              <a:rPr lang="en-US" altLang="zh-CN" dirty="0"/>
              <a:t>80%</a:t>
            </a:r>
            <a:r>
              <a:rPr lang="zh-CN" altLang="en-US" dirty="0"/>
              <a:t>，以较小者为准。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F94CB-E5BD-431A-A897-13D4F5B447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407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812DD-6B39-8B96-EEF8-A9E46D671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1CC839-0EC9-CA75-2C65-DA1FC12ED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4FBC40-D899-3956-40FB-32BEEEB9C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AEB-1A23-4FD8-88B8-5B215C245C6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FFA4E0-B62B-FE4D-70A4-E9B402AA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661744-C06C-CB75-6209-7D9D199A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236F-59CF-45B4-9582-8CD71A71C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687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315CB-46BF-EFB4-A68B-1D04AF182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80A220-E269-2937-89B8-1245FC7A4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A1AB1C-56AC-C24B-C487-425E36C4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AEB-1A23-4FD8-88B8-5B215C245C6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BA0C22-F472-603C-919C-66DFDDCA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A75F21-4BF7-4940-CB48-22ED0BE0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236F-59CF-45B4-9582-8CD71A71C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97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0557F1-B1F6-DA6B-1A5F-1E3A9A2A3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0E464A-E2B9-62FD-E104-77E10D3B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FD6410-63B1-2A76-C387-7314795E8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AEB-1A23-4FD8-88B8-5B215C245C6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6D04B0-200D-362D-EBA8-7B581049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96C5C1-397A-6368-8660-731673E5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236F-59CF-45B4-9582-8CD71A71C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670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" y="1"/>
            <a:ext cx="1219200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673100" y="3870255"/>
            <a:ext cx="10845800" cy="468637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400">
                <a:solidFill>
                  <a:srgbClr val="38447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73099" y="2920209"/>
            <a:ext cx="10845800" cy="894050"/>
          </a:xfrm>
        </p:spPr>
        <p:txBody>
          <a:bodyPr anchor="ctr" anchorCtr="1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3099" y="4394884"/>
            <a:ext cx="10845800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73099" y="4766359"/>
            <a:ext cx="10845800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1000" cy="3429000"/>
          </a:xfrm>
          <a:prstGeom prst="rect">
            <a:avLst/>
          </a:prstGeom>
          <a:solidFill>
            <a:srgbClr val="C42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81000" cy="381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763001" y="6477000"/>
            <a:ext cx="3429000" cy="381000"/>
            <a:chOff x="8763001" y="6477000"/>
            <a:chExt cx="3429000" cy="381000"/>
          </a:xfrm>
        </p:grpSpPr>
        <p:sp>
          <p:nvSpPr>
            <p:cNvPr id="10" name="Rectangle 9"/>
            <p:cNvSpPr/>
            <p:nvPr userDrawn="1"/>
          </p:nvSpPr>
          <p:spPr>
            <a:xfrm rot="5400000">
              <a:off x="10287001" y="4953000"/>
              <a:ext cx="381000" cy="3429000"/>
            </a:xfrm>
            <a:prstGeom prst="rect">
              <a:avLst/>
            </a:prstGeom>
            <a:solidFill>
              <a:srgbClr val="C42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 rot="5400000">
              <a:off x="11811001" y="6477000"/>
              <a:ext cx="381000" cy="381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</p:grpSp>
      <p:pic>
        <p:nvPicPr>
          <p:cNvPr id="1028" name="Picture 4" descr="http://zsjy.gzhu.edu.cn/images/pic_logo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5034" b="-7143"/>
          <a:stretch>
            <a:fillRect/>
          </a:stretch>
        </p:blipFill>
        <p:spPr bwMode="auto">
          <a:xfrm>
            <a:off x="391889" y="-1"/>
            <a:ext cx="3463289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087" y="-39914"/>
            <a:ext cx="1113116" cy="111311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064" y="-19958"/>
            <a:ext cx="1484187" cy="10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03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582400" y="0"/>
            <a:ext cx="612648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sp>
        <p:nvSpPr>
          <p:cNvPr id="10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52800" cy="6858000"/>
          </a:xfrm>
        </p:spPr>
        <p:txBody>
          <a:bodyPr/>
          <a:lstStyle/>
          <a:p>
            <a:endParaRPr lang="en-MY" dirty="0"/>
          </a:p>
        </p:txBody>
      </p:sp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3944682" y="0"/>
            <a:ext cx="7575809" cy="1028700"/>
          </a:xfrm>
        </p:spPr>
        <p:txBody>
          <a:bodyPr lIns="0"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044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" y="1"/>
            <a:ext cx="1219200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673100" y="3870255"/>
            <a:ext cx="10845800" cy="468637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400">
                <a:solidFill>
                  <a:srgbClr val="38447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73099" y="2920209"/>
            <a:ext cx="10845800" cy="894050"/>
          </a:xfrm>
        </p:spPr>
        <p:txBody>
          <a:bodyPr anchor="ctr" anchorCtr="1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3099" y="4394884"/>
            <a:ext cx="10845800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73099" y="4766359"/>
            <a:ext cx="10845800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1000" cy="3429000"/>
          </a:xfrm>
          <a:prstGeom prst="rect">
            <a:avLst/>
          </a:prstGeom>
          <a:solidFill>
            <a:srgbClr val="C42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81000" cy="381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763001" y="6477000"/>
            <a:ext cx="3429000" cy="381000"/>
            <a:chOff x="8763001" y="6477000"/>
            <a:chExt cx="3429000" cy="381000"/>
          </a:xfrm>
        </p:grpSpPr>
        <p:sp>
          <p:nvSpPr>
            <p:cNvPr id="10" name="Rectangle 9"/>
            <p:cNvSpPr/>
            <p:nvPr userDrawn="1"/>
          </p:nvSpPr>
          <p:spPr>
            <a:xfrm rot="5400000">
              <a:off x="10287001" y="4953000"/>
              <a:ext cx="381000" cy="3429000"/>
            </a:xfrm>
            <a:prstGeom prst="rect">
              <a:avLst/>
            </a:prstGeom>
            <a:solidFill>
              <a:srgbClr val="C42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 rot="5400000">
              <a:off x="11811001" y="6477000"/>
              <a:ext cx="381000" cy="381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</p:grpSp>
      <p:pic>
        <p:nvPicPr>
          <p:cNvPr id="1028" name="Picture 4" descr="http://zsjy.gzhu.edu.cn/images/pic_logo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5034" b="-7143"/>
          <a:stretch>
            <a:fillRect/>
          </a:stretch>
        </p:blipFill>
        <p:spPr bwMode="auto">
          <a:xfrm>
            <a:off x="391889" y="-1"/>
            <a:ext cx="3463289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087" y="-39914"/>
            <a:ext cx="1113116" cy="111311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064" y="-19958"/>
            <a:ext cx="1484187" cy="10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47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582400" y="0"/>
            <a:ext cx="612648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sp>
        <p:nvSpPr>
          <p:cNvPr id="10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52800" cy="6858000"/>
          </a:xfrm>
        </p:spPr>
        <p:txBody>
          <a:bodyPr/>
          <a:lstStyle/>
          <a:p>
            <a:endParaRPr lang="en-MY" dirty="0"/>
          </a:p>
        </p:txBody>
      </p:sp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3944682" y="0"/>
            <a:ext cx="7575809" cy="1028700"/>
          </a:xfrm>
        </p:spPr>
        <p:txBody>
          <a:bodyPr lIns="0"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45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8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266"/>
            <a:ext cx="12192000" cy="68792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41221" y="1516136"/>
            <a:ext cx="3109567" cy="911046"/>
            <a:chOff x="4541217" y="1516136"/>
            <a:chExt cx="3109566" cy="911046"/>
          </a:xfrm>
        </p:grpSpPr>
        <p:sp>
          <p:nvSpPr>
            <p:cNvPr id="8" name="Rectangle 7"/>
            <p:cNvSpPr/>
            <p:nvPr/>
          </p:nvSpPr>
          <p:spPr>
            <a:xfrm>
              <a:off x="4541217" y="1516136"/>
              <a:ext cx="3109566" cy="651569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5913103" y="2056199"/>
              <a:ext cx="365794" cy="370983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 dirty="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078335" y="2721941"/>
            <a:ext cx="6039972" cy="1435395"/>
          </a:xfrm>
        </p:spPr>
        <p:txBody>
          <a:bodyPr anchor="ctr" anchorCtr="1"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078335" y="4327292"/>
            <a:ext cx="6039972" cy="443643"/>
          </a:xfrm>
          <a:solidFill>
            <a:srgbClr val="002060"/>
          </a:solidFill>
          <a:ln>
            <a:solidFill>
              <a:srgbClr val="002060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8119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8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-21266"/>
            <a:ext cx="11649807" cy="68792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41221" y="1516136"/>
            <a:ext cx="3109567" cy="911046"/>
            <a:chOff x="4541217" y="1516136"/>
            <a:chExt cx="3109566" cy="911046"/>
          </a:xfrm>
        </p:grpSpPr>
        <p:sp>
          <p:nvSpPr>
            <p:cNvPr id="8" name="Rectangle 7"/>
            <p:cNvSpPr/>
            <p:nvPr/>
          </p:nvSpPr>
          <p:spPr>
            <a:xfrm>
              <a:off x="4541217" y="1516136"/>
              <a:ext cx="3109566" cy="651569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5913103" y="2056199"/>
              <a:ext cx="365794" cy="370983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 dirty="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078335" y="2721941"/>
            <a:ext cx="6039972" cy="1435395"/>
          </a:xfrm>
        </p:spPr>
        <p:txBody>
          <a:bodyPr anchor="ctr" anchorCtr="1"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078335" y="4327292"/>
            <a:ext cx="6039972" cy="443643"/>
          </a:xfrm>
          <a:solidFill>
            <a:srgbClr val="002060"/>
          </a:solidFill>
          <a:ln>
            <a:solidFill>
              <a:srgbClr val="002060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655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alphaModFix amt="8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1609756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41221" y="1516136"/>
            <a:ext cx="3109567" cy="911046"/>
            <a:chOff x="4541217" y="1516136"/>
            <a:chExt cx="3109566" cy="911046"/>
          </a:xfrm>
        </p:grpSpPr>
        <p:sp>
          <p:nvSpPr>
            <p:cNvPr id="8" name="Rectangle 7"/>
            <p:cNvSpPr/>
            <p:nvPr/>
          </p:nvSpPr>
          <p:spPr>
            <a:xfrm>
              <a:off x="4541217" y="1516136"/>
              <a:ext cx="3109566" cy="651569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5913103" y="2056199"/>
              <a:ext cx="365794" cy="370983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 dirty="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078335" y="2721941"/>
            <a:ext cx="6039972" cy="1435395"/>
          </a:xfrm>
        </p:spPr>
        <p:txBody>
          <a:bodyPr anchor="ctr" anchorCtr="1"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078335" y="4327292"/>
            <a:ext cx="6039972" cy="443643"/>
          </a:xfrm>
          <a:solidFill>
            <a:srgbClr val="002060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2538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alphaModFix amt="8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1582401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MY" sz="1800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541221" y="1516136"/>
            <a:ext cx="3109567" cy="911046"/>
            <a:chOff x="4541217" y="1516136"/>
            <a:chExt cx="3109566" cy="911046"/>
          </a:xfrm>
          <a:noFill/>
        </p:grpSpPr>
        <p:sp>
          <p:nvSpPr>
            <p:cNvPr id="8" name="Rectangle 7"/>
            <p:cNvSpPr/>
            <p:nvPr/>
          </p:nvSpPr>
          <p:spPr>
            <a:xfrm>
              <a:off x="4541217" y="1516136"/>
              <a:ext cx="3109566" cy="651569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5913103" y="2056199"/>
              <a:ext cx="365794" cy="370983"/>
            </a:xfrm>
            <a:prstGeom prst="rtTriangle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 dirty="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078335" y="2721941"/>
            <a:ext cx="6039972" cy="1435395"/>
          </a:xfrm>
        </p:spPr>
        <p:txBody>
          <a:bodyPr anchor="ctr" anchorCtr="1"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078335" y="4327292"/>
            <a:ext cx="6039972" cy="443643"/>
          </a:xfrm>
          <a:solidFill>
            <a:srgbClr val="002060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0698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D6471-2362-91EF-AB8E-5B460463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B1650F-02C0-9F6F-5113-691933FA0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45FD35-1C8B-08E4-F856-EEE3FD17A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AEB-1A23-4FD8-88B8-5B215C245C6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09062-3F19-AA81-818D-716E5E130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CBDDB7-A671-8C4F-223A-2EBDA97C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236F-59CF-45B4-9582-8CD71A71C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851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6248400"/>
            <a:ext cx="12192000" cy="609600"/>
            <a:chOff x="0" y="6248400"/>
            <a:chExt cx="12192000" cy="609600"/>
          </a:xfrm>
          <a:solidFill>
            <a:srgbClr val="002060"/>
          </a:solidFill>
        </p:grpSpPr>
        <p:sp>
          <p:nvSpPr>
            <p:cNvPr id="10" name="Rectangle 9"/>
            <p:cNvSpPr/>
            <p:nvPr/>
          </p:nvSpPr>
          <p:spPr>
            <a:xfrm>
              <a:off x="0" y="6248400"/>
              <a:ext cx="12192000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6248400"/>
              <a:ext cx="152400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0563" cy="1028700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rgbClr val="39447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669925" y="1028706"/>
            <a:ext cx="10850563" cy="45719"/>
            <a:chOff x="0" y="990600"/>
            <a:chExt cx="12192001" cy="45719"/>
          </a:xfrm>
          <a:solidFill>
            <a:srgbClr val="C4251F"/>
          </a:solidFill>
        </p:grpSpPr>
        <p:sp>
          <p:nvSpPr>
            <p:cNvPr id="15" name="Rectangle 14"/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</p:grp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483" y="6206337"/>
            <a:ext cx="963524" cy="6937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427" y="6235700"/>
            <a:ext cx="622300" cy="6223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72" y="6176968"/>
            <a:ext cx="2438400" cy="752475"/>
          </a:xfrm>
          <a:prstGeom prst="rect">
            <a:avLst/>
          </a:prstGeom>
        </p:spPr>
      </p:pic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669925" y="1123953"/>
            <a:ext cx="10850563" cy="50196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767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6248400"/>
            <a:ext cx="12192000" cy="609600"/>
            <a:chOff x="0" y="6248400"/>
            <a:chExt cx="12192000" cy="609600"/>
          </a:xfrm>
          <a:solidFill>
            <a:srgbClr val="002060"/>
          </a:solidFill>
        </p:grpSpPr>
        <p:sp>
          <p:nvSpPr>
            <p:cNvPr id="10" name="Rectangle 9"/>
            <p:cNvSpPr/>
            <p:nvPr/>
          </p:nvSpPr>
          <p:spPr>
            <a:xfrm>
              <a:off x="0" y="6248400"/>
              <a:ext cx="12192000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6248400"/>
              <a:ext cx="152400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10850563" cy="1028700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rgbClr val="39447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669925" y="1028704"/>
            <a:ext cx="10850563" cy="45719"/>
            <a:chOff x="0" y="990600"/>
            <a:chExt cx="12192001" cy="45719"/>
          </a:xfrm>
          <a:solidFill>
            <a:srgbClr val="C4251F"/>
          </a:solidFill>
        </p:grpSpPr>
        <p:sp>
          <p:nvSpPr>
            <p:cNvPr id="15" name="Rectangle 14"/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</p:grp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483" y="6206335"/>
            <a:ext cx="963524" cy="6937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427" y="6235700"/>
            <a:ext cx="622300" cy="6223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72" y="6176966"/>
            <a:ext cx="24384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20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72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1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69925" y="3456451"/>
            <a:ext cx="10850563" cy="869854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4406738"/>
            <a:ext cx="1085056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4722372"/>
            <a:ext cx="1085056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  <p:grpSp>
        <p:nvGrpSpPr>
          <p:cNvPr id="6" name="Group 5"/>
          <p:cNvGrpSpPr/>
          <p:nvPr userDrawn="1"/>
        </p:nvGrpSpPr>
        <p:grpSpPr>
          <a:xfrm rot="5400000">
            <a:off x="10442716" y="202243"/>
            <a:ext cx="69568" cy="3429000"/>
            <a:chOff x="0" y="0"/>
            <a:chExt cx="381000" cy="3429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81000" cy="3429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 rot="16200000">
            <a:off x="1679716" y="202243"/>
            <a:ext cx="69568" cy="3429000"/>
            <a:chOff x="0" y="0"/>
            <a:chExt cx="381000" cy="342900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0"/>
              <a:ext cx="381000" cy="3429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6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MY" sz="1800" dirty="0"/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68" y="1123953"/>
            <a:ext cx="1553273" cy="155327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593" y="1140108"/>
            <a:ext cx="2157323" cy="15532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996" y="1077947"/>
            <a:ext cx="1677597" cy="167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11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69DF-D574-4037-B6A5-58CCD724C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95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67BC5-4182-46DE-E368-CA16387B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08A160-9481-9573-03EA-998F5E847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45C0A1-8CFE-3B37-FFAE-6C2E2D81C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AEB-1A23-4FD8-88B8-5B215C245C6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A13C40-494B-C13E-2DC6-69E50B0E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0434DB-0B3E-3759-A7E5-3C40D61C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236F-59CF-45B4-9582-8CD71A71C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52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881AA-A61F-C717-675C-EA4C4021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798D4-9D9C-2427-FC5B-43A5EC5B4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02334E-B478-848B-2C89-98E607481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012D2F-0957-F829-66D6-380E36624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AEB-1A23-4FD8-88B8-5B215C245C6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59057E-8688-36B7-5568-C8181AE4D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D40FFD-1D90-4164-2AEA-27C00808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236F-59CF-45B4-9582-8CD71A71C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48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F679C-7636-77F3-6588-429174EB7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49BE10-0517-843E-59E6-40F93E585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A593E7-5840-B3DA-4BDF-3B7D76EAF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59399A-A160-B71A-1A7B-8EA1CEB1F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C87DB1-0CED-72FE-7F08-BCD896CA8D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EE6237D-4968-7839-19C2-545A3282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AEB-1A23-4FD8-88B8-5B215C245C6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0B5B21-9EAA-5882-BB9A-AFAB25FC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83B744-FA99-4274-51EB-21AFCB7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236F-59CF-45B4-9582-8CD71A71C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311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3FC69-28FA-49B9-31E8-288E70AD2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23E348-4B85-A695-CB81-67DEE769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AEB-1A23-4FD8-88B8-5B215C245C6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738F8-D308-6394-453C-4C4D5CBF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D9AC38-3AD1-1DD5-9524-14C5207C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236F-59CF-45B4-9582-8CD71A71C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625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17BA73-87EA-5F46-5742-62B429E4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AEB-1A23-4FD8-88B8-5B215C245C6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483E36-83E4-6C22-5D53-E8458CDFB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D74ED3-C457-B7F1-3D01-B9FE5810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236F-59CF-45B4-9582-8CD71A71C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75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ACDEA-D93A-8541-10E5-A0AD80DED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5D2377-4D71-DAF6-3C62-C0940A433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7601A1-2E50-8461-FE47-C8FB5F44E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06D9EB-6D2D-41EE-3DFB-B3B865F77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AEB-1A23-4FD8-88B8-5B215C245C6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FB9F74-736A-7C71-111D-EF1EDF8C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BBE926-9A9B-A7DA-2A0A-B115A8B6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236F-59CF-45B4-9582-8CD71A71C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654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BF803-2908-C8F7-AE66-E52A29C2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739C65-68E8-B95C-D529-F86F321E91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43082A-37A1-2370-831B-FC8A50E87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40C5A8-664C-C13A-13D7-02AF8B13B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FAEB-1A23-4FD8-88B8-5B215C245C6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CAA609-789E-DBE8-C364-469D10CB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6491EA-EFC0-C1DC-FB56-8F97F94A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236F-59CF-45B4-9582-8CD71A71C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7F4DF6-F4AD-E385-F13C-CF9094EF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453037-6770-F9A6-FC0F-A474F364D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CF6405-2C53-3DE4-7650-98C657041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3FAEB-1A23-4FD8-88B8-5B215C245C6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28B4A3-0121-C5D5-DD97-CD70CC7AE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2EED82-C2E1-4534-3A41-7050A0B95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8236F-59CF-45B4-9582-8CD71A71C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07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4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123953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4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6" y="6235704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4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5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20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3">
            <a:extLst>
              <a:ext uri="{FF2B5EF4-FFF2-40B4-BE49-F238E27FC236}">
                <a16:creationId xmlns:a16="http://schemas.microsoft.com/office/drawing/2014/main" id="{405FCD78-CC61-4E82-847B-4E44AB6C87DE}"/>
              </a:ext>
            </a:extLst>
          </p:cNvPr>
          <p:cNvSpPr txBox="1">
            <a:spLocks/>
          </p:cNvSpPr>
          <p:nvPr/>
        </p:nvSpPr>
        <p:spPr>
          <a:xfrm>
            <a:off x="918922" y="2627616"/>
            <a:ext cx="10459092" cy="1602768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F0D0C7-FFEF-2C22-C049-A1B37F9347AB}"/>
              </a:ext>
            </a:extLst>
          </p:cNvPr>
          <p:cNvSpPr txBox="1"/>
          <p:nvPr/>
        </p:nvSpPr>
        <p:spPr>
          <a:xfrm>
            <a:off x="1760575" y="1511124"/>
            <a:ext cx="8775785" cy="2232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/>
              <a:t>RAPPOR: Randomized Aggregatable Privacy-Preserving Ordinal Response</a:t>
            </a:r>
          </a:p>
          <a:p>
            <a:pPr algn="ctr">
              <a:lnSpc>
                <a:spcPct val="150000"/>
              </a:lnSpc>
            </a:pPr>
            <a:r>
              <a:rPr lang="en-US" altLang="zh-CN" sz="3200" b="1" i="0" dirty="0">
                <a:solidFill>
                  <a:srgbClr val="000000"/>
                </a:solidFill>
                <a:effectLst/>
                <a:latin typeface="PingFang SC"/>
              </a:rPr>
              <a:t>RAPPOR:</a:t>
            </a:r>
            <a:r>
              <a:rPr lang="zh-CN" altLang="en-US" sz="3200" b="1" i="0" dirty="0">
                <a:solidFill>
                  <a:srgbClr val="000000"/>
                </a:solidFill>
                <a:effectLst/>
                <a:latin typeface="PingFang SC"/>
              </a:rPr>
              <a:t>随机可聚合的隐私保护顺序响应</a:t>
            </a:r>
            <a:endParaRPr lang="zh-CN" altLang="en-US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BA45FA-9BC1-2AFD-F239-DA7095C858F9}"/>
              </a:ext>
            </a:extLst>
          </p:cNvPr>
          <p:cNvSpPr txBox="1"/>
          <p:nvPr/>
        </p:nvSpPr>
        <p:spPr>
          <a:xfrm>
            <a:off x="5132804" y="4488134"/>
            <a:ext cx="2031325" cy="881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报告人：刘鑫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指导老师：张美范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46D147-43F0-6A59-7DAB-771C6D77296A}"/>
              </a:ext>
            </a:extLst>
          </p:cNvPr>
          <p:cNvSpPr txBox="1"/>
          <p:nvPr/>
        </p:nvSpPr>
        <p:spPr>
          <a:xfrm>
            <a:off x="463413" y="6119739"/>
            <a:ext cx="4204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https://github.com/google/rappor</a:t>
            </a:r>
            <a:endParaRPr lang="zh-CN" alt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EE01B-679E-0612-4318-F41329D7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二、内容详述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FDD0D7-ECFA-036B-64B3-4B0BB0B12E1E}"/>
              </a:ext>
            </a:extLst>
          </p:cNvPr>
          <p:cNvSpPr txBox="1"/>
          <p:nvPr/>
        </p:nvSpPr>
        <p:spPr>
          <a:xfrm>
            <a:off x="669925" y="218247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RAPPOR</a:t>
            </a:r>
            <a:r>
              <a:rPr lang="zh-CN" altLang="en-US" dirty="0"/>
              <a:t>算法的</a:t>
            </a:r>
            <a:r>
              <a:rPr lang="zh-CN" altLang="en-US" dirty="0">
                <a:solidFill>
                  <a:schemeClr val="accent2"/>
                </a:solidFill>
              </a:rPr>
              <a:t>不足</a:t>
            </a: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0D5B678E-F574-A29D-5B2E-3C4C44738BDC}"/>
              </a:ext>
            </a:extLst>
          </p:cNvPr>
          <p:cNvSpPr/>
          <p:nvPr/>
        </p:nvSpPr>
        <p:spPr>
          <a:xfrm>
            <a:off x="2895378" y="1920993"/>
            <a:ext cx="488267" cy="914400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B333D3-2B7D-EDEC-F7EA-809D756B0B1D}"/>
              </a:ext>
            </a:extLst>
          </p:cNvPr>
          <p:cNvSpPr txBox="1"/>
          <p:nvPr/>
        </p:nvSpPr>
        <p:spPr>
          <a:xfrm>
            <a:off x="3273777" y="174283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只能研究</a:t>
            </a:r>
            <a:r>
              <a:rPr lang="zh-CN" altLang="en-US" dirty="0">
                <a:solidFill>
                  <a:schemeClr val="accent2"/>
                </a:solidFill>
              </a:rPr>
              <a:t>单个</a:t>
            </a:r>
            <a:r>
              <a:rPr lang="zh-CN" altLang="en-US" dirty="0"/>
              <a:t>属性变量的分布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8FBAAF-6CE5-FAEE-9251-2B9FF243F8DE}"/>
              </a:ext>
            </a:extLst>
          </p:cNvPr>
          <p:cNvSpPr txBox="1"/>
          <p:nvPr/>
        </p:nvSpPr>
        <p:spPr>
          <a:xfrm>
            <a:off x="3322254" y="2638754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MAP</a:t>
            </a:r>
            <a:r>
              <a:rPr lang="zh-CN" altLang="en-US" dirty="0"/>
              <a:t>矩阵构建需要</a:t>
            </a:r>
            <a:r>
              <a:rPr lang="zh-CN" altLang="en-US" dirty="0">
                <a:solidFill>
                  <a:schemeClr val="accent2"/>
                </a:solidFill>
              </a:rPr>
              <a:t>完整词典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DF178C-5AF4-E85F-7EC0-D237C9FEE408}"/>
              </a:ext>
            </a:extLst>
          </p:cNvPr>
          <p:cNvSpPr txBox="1"/>
          <p:nvPr/>
        </p:nvSpPr>
        <p:spPr>
          <a:xfrm>
            <a:off x="667845" y="3183220"/>
            <a:ext cx="445506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EM</a:t>
            </a:r>
            <a:r>
              <a:rPr lang="zh-CN" altLang="en-US" dirty="0"/>
              <a:t>（最大化期望）算法估计联合分布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1B017DB-394D-1870-3DBE-DDE825E28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6"/>
          <a:stretch/>
        </p:blipFill>
        <p:spPr>
          <a:xfrm>
            <a:off x="7514563" y="3367886"/>
            <a:ext cx="3927950" cy="268781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68F09C8-4EFA-29F7-BC84-B9A4F967B7FC}"/>
              </a:ext>
            </a:extLst>
          </p:cNvPr>
          <p:cNvSpPr txBox="1"/>
          <p:nvPr/>
        </p:nvSpPr>
        <p:spPr>
          <a:xfrm>
            <a:off x="7299484" y="1209233"/>
            <a:ext cx="333937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收集</a:t>
            </a:r>
            <a:r>
              <a:rPr lang="en-US" altLang="zh-CN" dirty="0"/>
              <a:t>n-grams</a:t>
            </a:r>
            <a:r>
              <a:rPr lang="zh-CN" altLang="en-US" dirty="0"/>
              <a:t>报告构建未知词典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7E65799-EEBF-23CD-4035-E2105210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64" y="3704664"/>
            <a:ext cx="5273319" cy="96908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F9A1C12-F41D-7B25-9123-53B9990FE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364" y="4801044"/>
            <a:ext cx="4064826" cy="87347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93DF1EC-8D55-675E-1B29-A0DE0218D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655" y="1758565"/>
            <a:ext cx="2717893" cy="1219690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82E27861-7BAC-CCD1-82FD-5F3A2C1AE57F}"/>
              </a:ext>
            </a:extLst>
          </p:cNvPr>
          <p:cNvSpPr/>
          <p:nvPr/>
        </p:nvSpPr>
        <p:spPr>
          <a:xfrm>
            <a:off x="6637176" y="4518073"/>
            <a:ext cx="665629" cy="550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D1BA20-BDBA-97EC-A2BA-A275E716D223}"/>
              </a:ext>
            </a:extLst>
          </p:cNvPr>
          <p:cNvSpPr/>
          <p:nvPr/>
        </p:nvSpPr>
        <p:spPr>
          <a:xfrm>
            <a:off x="3745006" y="3812241"/>
            <a:ext cx="342900" cy="34962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17A75F-3C7D-4382-942D-1087243E595E}"/>
              </a:ext>
            </a:extLst>
          </p:cNvPr>
          <p:cNvSpPr txBox="1"/>
          <p:nvPr/>
        </p:nvSpPr>
        <p:spPr>
          <a:xfrm>
            <a:off x="483531" y="392613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E-step: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91D564-933B-BE28-5C16-7B5500372021}"/>
              </a:ext>
            </a:extLst>
          </p:cNvPr>
          <p:cNvSpPr txBox="1"/>
          <p:nvPr/>
        </p:nvSpPr>
        <p:spPr>
          <a:xfrm>
            <a:off x="464294" y="495945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M-step: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8D075D-FE43-37DD-4EBE-03E5996C7D50}"/>
                  </a:ext>
                </a:extLst>
              </p:cNvPr>
              <p:cNvSpPr txBox="1"/>
              <p:nvPr/>
            </p:nvSpPr>
            <p:spPr>
              <a:xfrm>
                <a:off x="1046173" y="5684908"/>
                <a:ext cx="485094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/>
                  <a:t>该算法收敛于渐近无偏的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zh-CN" altLang="en-US" b="1" dirty="0"/>
                  <a:t>的最大似然估计。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8D075D-FE43-37DD-4EBE-03E5996C7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73" y="5684908"/>
                <a:ext cx="4850943" cy="395621"/>
              </a:xfrm>
              <a:prstGeom prst="rect">
                <a:avLst/>
              </a:prstGeom>
              <a:blipFill>
                <a:blip r:embed="rId6"/>
                <a:stretch>
                  <a:fillRect l="-1132" t="-9375" r="-503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E7F1DEF2-A5B4-D775-0DF1-D139481C601F}"/>
              </a:ext>
            </a:extLst>
          </p:cNvPr>
          <p:cNvSpPr txBox="1"/>
          <p:nvPr/>
        </p:nvSpPr>
        <p:spPr>
          <a:xfrm>
            <a:off x="9478538" y="1759201"/>
            <a:ext cx="2492990" cy="1012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/>
              <a:t>Dictionary</a:t>
            </a:r>
          </a:p>
          <a:p>
            <a:pPr algn="ctr">
              <a:lnSpc>
                <a:spcPct val="150000"/>
              </a:lnSpc>
            </a:pPr>
            <a:r>
              <a:rPr lang="en-US" altLang="zh-CN" dirty="0"/>
              <a:t>rabbit</a:t>
            </a:r>
            <a:r>
              <a:rPr lang="zh-CN" altLang="en-US" dirty="0"/>
              <a:t>、</a:t>
            </a:r>
            <a:r>
              <a:rPr lang="en-US" altLang="zh-CN" dirty="0"/>
              <a:t>hermit</a:t>
            </a:r>
            <a:r>
              <a:rPr lang="zh-CN" altLang="en-US" dirty="0"/>
              <a:t>、</a:t>
            </a:r>
            <a:r>
              <a:rPr lang="en-US" altLang="zh-CN" dirty="0"/>
              <a:t>hebbit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72A52C-5D8F-C0DC-2D1B-850DA932187A}"/>
              </a:ext>
            </a:extLst>
          </p:cNvPr>
          <p:cNvSpPr txBox="1"/>
          <p:nvPr/>
        </p:nvSpPr>
        <p:spPr>
          <a:xfrm>
            <a:off x="9094904" y="518535"/>
            <a:ext cx="2295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RAPPOR</a:t>
            </a:r>
            <a:r>
              <a:rPr lang="zh-CN" altLang="en-US" sz="2000" dirty="0">
                <a:solidFill>
                  <a:srgbClr val="FF0000"/>
                </a:solidFill>
              </a:rPr>
              <a:t>算法改进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51FF29-E18E-E9AF-172C-EA275883FA50}"/>
              </a:ext>
            </a:extLst>
          </p:cNvPr>
          <p:cNvSpPr txBox="1"/>
          <p:nvPr/>
        </p:nvSpPr>
        <p:spPr>
          <a:xfrm>
            <a:off x="627245" y="1194031"/>
            <a:ext cx="2053767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b="1" dirty="0"/>
              <a:t>改进的</a:t>
            </a:r>
            <a:r>
              <a:rPr lang="en-US" altLang="zh-CN" sz="2000" b="1" dirty="0"/>
              <a:t>RAPPOR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65ED5C-B018-8FCC-DE1A-7B2E02652102}"/>
              </a:ext>
            </a:extLst>
          </p:cNvPr>
          <p:cNvSpPr txBox="1"/>
          <p:nvPr/>
        </p:nvSpPr>
        <p:spPr>
          <a:xfrm>
            <a:off x="11600267" y="2529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82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4" grpId="0" animBg="1"/>
      <p:bldP spid="5" grpId="0" animBg="1"/>
      <p:bldP spid="6" grpId="0"/>
      <p:bldP spid="7" grpId="0"/>
      <p:bldP spid="9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endParaRPr lang="zh-CN" altLang="en-US" sz="1200" b="1" kern="0" dirty="0">
                <a:solidFill>
                  <a:prstClr val="white">
                    <a:lumMod val="10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r>
                <a:rPr lang="zh-CN" altLang="en-US" sz="3600" b="1" kern="0" dirty="0">
                  <a:solidFill>
                    <a:prstClr val="white">
                      <a:lumMod val="100000"/>
                    </a:prst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</a:p>
          </p:txBody>
        </p:sp>
      </p:grpSp>
      <p:grpSp>
        <p:nvGrpSpPr>
          <p:cNvPr id="79" name="Group 3"/>
          <p:cNvGrpSpPr/>
          <p:nvPr/>
        </p:nvGrpSpPr>
        <p:grpSpPr>
          <a:xfrm>
            <a:off x="3923685" y="2398752"/>
            <a:ext cx="6456651" cy="543956"/>
            <a:chOff x="4267200" y="1600200"/>
            <a:chExt cx="6963691" cy="739140"/>
          </a:xfrm>
        </p:grpSpPr>
        <p:sp>
          <p:nvSpPr>
            <p:cNvPr id="80" name="TextBox 4"/>
            <p:cNvSpPr txBox="1"/>
            <p:nvPr/>
          </p:nvSpPr>
          <p:spPr>
            <a:xfrm>
              <a:off x="5371429" y="1665097"/>
              <a:ext cx="5859462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latin typeface="+mn-ea"/>
                  <a:cs typeface="+mn-ea"/>
                  <a:sym typeface="+mn-lt"/>
                </a:rPr>
                <a:t>研究背景</a:t>
              </a:r>
              <a:endParaRPr lang="zh-CN" altLang="en-MY" sz="2800" dirty="0"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1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/>
        </p:nvGrpSpPr>
        <p:grpSpPr>
          <a:xfrm>
            <a:off x="3923686" y="3408044"/>
            <a:ext cx="7509576" cy="543956"/>
            <a:chOff x="4267200" y="1600200"/>
            <a:chExt cx="8099310" cy="739140"/>
          </a:xfrm>
        </p:grpSpPr>
        <p:sp>
          <p:nvSpPr>
            <p:cNvPr id="85" name="TextBox 4"/>
            <p:cNvSpPr txBox="1"/>
            <p:nvPr/>
          </p:nvSpPr>
          <p:spPr>
            <a:xfrm>
              <a:off x="5331996" y="1682047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effectLst/>
                </a:rPr>
                <a:t>内容详述</a:t>
              </a:r>
              <a:endParaRPr lang="en-US" altLang="zh-CN" sz="2800" dirty="0">
                <a:effectLst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2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923687" y="5255817"/>
            <a:ext cx="6994873" cy="543897"/>
            <a:chOff x="3888137" y="4542748"/>
            <a:chExt cx="6994873" cy="543897"/>
          </a:xfrm>
        </p:grpSpPr>
        <p:sp>
          <p:nvSpPr>
            <p:cNvPr id="90" name="TextBox 4"/>
            <p:cNvSpPr txBox="1"/>
            <p:nvPr/>
          </p:nvSpPr>
          <p:spPr>
            <a:xfrm>
              <a:off x="4902772" y="4575172"/>
              <a:ext cx="5980238" cy="483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latin typeface="+mn-ea"/>
                  <a:cs typeface="+mn-ea"/>
                  <a:sym typeface="+mn-lt"/>
                </a:rPr>
                <a:t>总结展望</a:t>
              </a:r>
              <a:endParaRPr lang="zh-CN" altLang="en-MY" sz="2800" dirty="0"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888137" y="4542748"/>
              <a:ext cx="786605" cy="543897"/>
              <a:chOff x="3888137" y="4542748"/>
              <a:chExt cx="786605" cy="543897"/>
            </a:xfrm>
          </p:grpSpPr>
          <p:sp>
            <p:nvSpPr>
              <p:cNvPr id="30" name="Rectangle 6"/>
              <p:cNvSpPr/>
              <p:nvPr/>
            </p:nvSpPr>
            <p:spPr>
              <a:xfrm>
                <a:off x="3917592" y="4578204"/>
                <a:ext cx="757150" cy="508441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04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31" name="Right Triangle 7"/>
              <p:cNvSpPr/>
              <p:nvPr/>
            </p:nvSpPr>
            <p:spPr>
              <a:xfrm rot="5400000">
                <a:off x="3915580" y="4515305"/>
                <a:ext cx="211190" cy="26607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Group 3"/>
          <p:cNvGrpSpPr/>
          <p:nvPr/>
        </p:nvGrpSpPr>
        <p:grpSpPr>
          <a:xfrm>
            <a:off x="3923687" y="4361463"/>
            <a:ext cx="7509576" cy="543956"/>
            <a:chOff x="4267200" y="1600200"/>
            <a:chExt cx="8099310" cy="739140"/>
          </a:xfrm>
        </p:grpSpPr>
        <p:sp>
          <p:nvSpPr>
            <p:cNvPr id="19" name="TextBox 4"/>
            <p:cNvSpPr txBox="1"/>
            <p:nvPr/>
          </p:nvSpPr>
          <p:spPr>
            <a:xfrm>
              <a:off x="5331996" y="166413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accent2"/>
                  </a:solidFill>
                  <a:effectLst/>
                </a:rPr>
                <a:t>代码实现</a:t>
              </a:r>
              <a:endParaRPr lang="en-US" altLang="zh-CN" sz="2800" dirty="0">
                <a:solidFill>
                  <a:schemeClr val="accent2"/>
                </a:solidFill>
                <a:effectLst/>
              </a:endParaRPr>
            </a:p>
          </p:txBody>
        </p:sp>
        <p:grpSp>
          <p:nvGrpSpPr>
            <p:cNvPr id="20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21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3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22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751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901-2141-6CB1-EAB0-4F1329C2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</a:t>
            </a:r>
            <a:r>
              <a:rPr lang="zh-CN" altLang="en-US" sz="3600" dirty="0"/>
              <a:t>测试数据流图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21B93A-8B85-A7DA-0EE5-83ADB3883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46" y="1028700"/>
            <a:ext cx="3299395" cy="58234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3FA423-7DB2-40E8-89B2-0A30B21A2D5A}"/>
              </a:ext>
            </a:extLst>
          </p:cNvPr>
          <p:cNvSpPr txBox="1"/>
          <p:nvPr/>
        </p:nvSpPr>
        <p:spPr>
          <a:xfrm>
            <a:off x="4201494" y="1208972"/>
            <a:ext cx="2236510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/>
              <a:t>模拟测试数据流图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27361C-42AB-4A09-B37D-2B40290D7DC5}"/>
              </a:ext>
            </a:extLst>
          </p:cNvPr>
          <p:cNvSpPr txBox="1"/>
          <p:nvPr/>
        </p:nvSpPr>
        <p:spPr>
          <a:xfrm>
            <a:off x="3824212" y="2230208"/>
            <a:ext cx="110799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模拟步骤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25AAC1-4C86-2FEE-22C8-41BA83874DCA}"/>
              </a:ext>
            </a:extLst>
          </p:cNvPr>
          <p:cNvSpPr txBox="1"/>
          <p:nvPr/>
        </p:nvSpPr>
        <p:spPr>
          <a:xfrm>
            <a:off x="3824212" y="4084793"/>
            <a:ext cx="110799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分析步骤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887AD3-A59B-7E02-0CEA-1BE25B5B83D3}"/>
              </a:ext>
            </a:extLst>
          </p:cNvPr>
          <p:cNvSpPr txBox="1"/>
          <p:nvPr/>
        </p:nvSpPr>
        <p:spPr>
          <a:xfrm>
            <a:off x="5270654" y="1951721"/>
            <a:ext cx="469872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、首先生成具有不同分布的模拟输入数据。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C26F37-2043-2B0E-AE05-8DF2AB7218B1}"/>
              </a:ext>
            </a:extLst>
          </p:cNvPr>
          <p:cNvSpPr txBox="1"/>
          <p:nvPr/>
        </p:nvSpPr>
        <p:spPr>
          <a:xfrm>
            <a:off x="5270653" y="2495592"/>
            <a:ext cx="52116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、使用</a:t>
            </a:r>
            <a:r>
              <a:rPr lang="en-US" altLang="zh-CN" dirty="0"/>
              <a:t>RAPPOR</a:t>
            </a:r>
            <a:r>
              <a:rPr lang="zh-CN" altLang="en-US" dirty="0"/>
              <a:t>隐私保护报告机制隐藏每个值。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DFD76-F9F8-AEEB-8F05-85CEAC3DFED9}"/>
              </a:ext>
            </a:extLst>
          </p:cNvPr>
          <p:cNvSpPr txBox="1"/>
          <p:nvPr/>
        </p:nvSpPr>
        <p:spPr>
          <a:xfrm>
            <a:off x="5270655" y="3352857"/>
            <a:ext cx="631454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、通过求和位来聚合报告，并进行频数校正得到无偏估计。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4CCBBF-212D-8994-AFAA-3F127B73A856}"/>
              </a:ext>
            </a:extLst>
          </p:cNvPr>
          <p:cNvSpPr txBox="1"/>
          <p:nvPr/>
        </p:nvSpPr>
        <p:spPr>
          <a:xfrm>
            <a:off x="5270654" y="3944991"/>
            <a:ext cx="650690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、提出候选字符串，利用哈希散列构建真实值映射</a:t>
            </a:r>
            <a:r>
              <a:rPr lang="en-US" altLang="zh-CN" dirty="0"/>
              <a:t>MAP</a:t>
            </a:r>
            <a:r>
              <a:rPr lang="zh-CN" altLang="en-US" dirty="0"/>
              <a:t>文件。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F4B778-71C8-046C-2877-0DAC8A8C5045}"/>
              </a:ext>
            </a:extLst>
          </p:cNvPr>
          <p:cNvSpPr txBox="1"/>
          <p:nvPr/>
        </p:nvSpPr>
        <p:spPr>
          <a:xfrm>
            <a:off x="5270653" y="4523517"/>
            <a:ext cx="650690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、使用客户端报告、</a:t>
            </a:r>
            <a:r>
              <a:rPr lang="en-US" altLang="zh-CN" dirty="0"/>
              <a:t>RAPPOR</a:t>
            </a:r>
            <a:r>
              <a:rPr lang="zh-CN" altLang="en-US" dirty="0"/>
              <a:t>参数和候选字符串作为输入，推断真值的分布。通过绘制真实分布和推断分布以进行比较。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6D97294-B1B2-D61F-43E9-23FB6C710986}"/>
              </a:ext>
            </a:extLst>
          </p:cNvPr>
          <p:cNvSpPr txBox="1"/>
          <p:nvPr/>
        </p:nvSpPr>
        <p:spPr>
          <a:xfrm>
            <a:off x="6793562" y="125806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利用生成的分布数据进行测试</a:t>
            </a: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26A2720B-C794-AD01-11AA-DA666F9E6ADD}"/>
              </a:ext>
            </a:extLst>
          </p:cNvPr>
          <p:cNvSpPr/>
          <p:nvPr/>
        </p:nvSpPr>
        <p:spPr>
          <a:xfrm>
            <a:off x="4932208" y="2117234"/>
            <a:ext cx="262068" cy="59528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F710A341-65AD-4EDF-89B1-2A18C46679F8}"/>
              </a:ext>
            </a:extLst>
          </p:cNvPr>
          <p:cNvSpPr/>
          <p:nvPr/>
        </p:nvSpPr>
        <p:spPr>
          <a:xfrm>
            <a:off x="4932208" y="3510314"/>
            <a:ext cx="262068" cy="1534227"/>
          </a:xfrm>
          <a:prstGeom prst="leftBrace">
            <a:avLst>
              <a:gd name="adj1" fmla="val 8333"/>
              <a:gd name="adj2" fmla="val 4919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0A3410A-5001-913D-55C4-C9FA35024578}"/>
              </a:ext>
            </a:extLst>
          </p:cNvPr>
          <p:cNvSpPr txBox="1"/>
          <p:nvPr/>
        </p:nvSpPr>
        <p:spPr>
          <a:xfrm>
            <a:off x="6854421" y="5530776"/>
            <a:ext cx="314701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结合</a:t>
            </a:r>
            <a:r>
              <a:rPr lang="en-US" altLang="zh-CN" dirty="0"/>
              <a:t>R</a:t>
            </a:r>
            <a:r>
              <a:rPr lang="zh-CN" altLang="en-US" dirty="0"/>
              <a:t>语言和</a:t>
            </a:r>
            <a:r>
              <a:rPr lang="en-US" altLang="zh-CN" dirty="0"/>
              <a:t>Python</a:t>
            </a:r>
            <a:r>
              <a:rPr lang="zh-CN" altLang="en-US" dirty="0"/>
              <a:t>语言实现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3BCE51-A0DB-902B-5BFC-2C6E6D790FC8}"/>
              </a:ext>
            </a:extLst>
          </p:cNvPr>
          <p:cNvSpPr txBox="1"/>
          <p:nvPr/>
        </p:nvSpPr>
        <p:spPr>
          <a:xfrm>
            <a:off x="11600267" y="2529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786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3D61C-83D7-9DBD-1721-5D254534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</a:t>
            </a:r>
            <a:r>
              <a:rPr lang="zh-CN" altLang="en-US" sz="3600" dirty="0"/>
              <a:t>生成数据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375E37-DAFA-56AB-7D4C-B5904D6EF6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09"/>
          <a:stretch/>
        </p:blipFill>
        <p:spPr>
          <a:xfrm>
            <a:off x="661046" y="1855291"/>
            <a:ext cx="4309579" cy="30190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5A69CF-F035-7261-E9F3-EA90D0C4EC71}"/>
              </a:ext>
            </a:extLst>
          </p:cNvPr>
          <p:cNvSpPr txBox="1"/>
          <p:nvPr/>
        </p:nvSpPr>
        <p:spPr>
          <a:xfrm>
            <a:off x="5046213" y="117616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r>
              <a:rPr lang="en-US" altLang="zh-CN" dirty="0"/>
              <a:t>.</a:t>
            </a:r>
            <a:r>
              <a:rPr lang="zh-CN" altLang="en-US" dirty="0"/>
              <a:t>生成模拟输入</a:t>
            </a:r>
            <a:r>
              <a:rPr lang="en-US" altLang="zh-CN" dirty="0"/>
              <a:t>CSV</a:t>
            </a:r>
            <a:r>
              <a:rPr lang="zh-CN" altLang="en-US" dirty="0"/>
              <a:t>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7272FD-2332-B5A5-2E1A-6D8BE9B5C9C5}"/>
              </a:ext>
            </a:extLst>
          </p:cNvPr>
          <p:cNvSpPr txBox="1"/>
          <p:nvPr/>
        </p:nvSpPr>
        <p:spPr>
          <a:xfrm>
            <a:off x="669925" y="1260398"/>
            <a:ext cx="156966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模拟数据流图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9F4D7F-B9B6-D8C7-45DC-E0FB2BE4E7C1}"/>
              </a:ext>
            </a:extLst>
          </p:cNvPr>
          <p:cNvSpPr txBox="1"/>
          <p:nvPr/>
        </p:nvSpPr>
        <p:spPr>
          <a:xfrm>
            <a:off x="2558514" y="126205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客户端报告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3B9AE5-5D26-2F45-1EA8-F6DE359D9249}"/>
              </a:ext>
            </a:extLst>
          </p:cNvPr>
          <p:cNvSpPr txBox="1"/>
          <p:nvPr/>
        </p:nvSpPr>
        <p:spPr>
          <a:xfrm>
            <a:off x="8230539" y="1177823"/>
            <a:ext cx="95410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dist.csv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BA92AE-BB15-3DCE-6E6E-1F77F963619A}"/>
              </a:ext>
            </a:extLst>
          </p:cNvPr>
          <p:cNvSpPr txBox="1"/>
          <p:nvPr/>
        </p:nvSpPr>
        <p:spPr>
          <a:xfrm>
            <a:off x="5046213" y="1664464"/>
            <a:ext cx="6935116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1" i="1" dirty="0"/>
              <a:t>GenerateTrueValues</a:t>
            </a:r>
            <a:r>
              <a:rPr lang="en-US" altLang="zh-CN" sz="1600" dirty="0"/>
              <a:t> &lt;- </a:t>
            </a:r>
            <a:r>
              <a:rPr lang="en-US" altLang="zh-C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function</a:t>
            </a:r>
            <a:r>
              <a:rPr lang="en-US" altLang="zh-CN" sz="1600" dirty="0"/>
              <a:t>(distr, distr_range, num_clients,</a:t>
            </a:r>
          </a:p>
          <a:p>
            <a:r>
              <a:rPr lang="en-US" altLang="zh-CN" sz="1600" dirty="0"/>
              <a:t>                            reports_per_client, num_cohorts) {</a:t>
            </a:r>
          </a:p>
          <a:p>
            <a:pPr lvl="1"/>
            <a:r>
              <a:rPr lang="en-US" altLang="zh-CN" sz="1600" dirty="0"/>
              <a:t>  </a:t>
            </a:r>
            <a:r>
              <a:rPr lang="en-US" altLang="zh-CN" sz="1600" dirty="0">
                <a:solidFill>
                  <a:schemeClr val="accent2"/>
                </a:solidFill>
              </a:rPr>
              <a:t>pdf</a:t>
            </a:r>
            <a:r>
              <a:rPr lang="en-US" altLang="zh-CN" sz="1600" dirty="0"/>
              <a:t> &lt;- </a:t>
            </a:r>
            <a:r>
              <a:rPr lang="en-US" altLang="zh-CN" sz="1600" dirty="0">
                <a:solidFill>
                  <a:srgbClr val="FF0000"/>
                </a:solidFill>
              </a:rPr>
              <a:t>ComputePdf</a:t>
            </a:r>
            <a:r>
              <a:rPr lang="en-US" altLang="zh-CN" sz="1600" dirty="0"/>
              <a:t>(distr, distr_range) </a:t>
            </a:r>
          </a:p>
          <a:p>
            <a:pPr lvl="1"/>
            <a:r>
              <a:rPr lang="en-US" altLang="zh-CN" sz="1600" dirty="0">
                <a:solidFill>
                  <a:schemeClr val="accent4"/>
                </a:solidFill>
              </a:rPr>
              <a:t>  #</a:t>
            </a:r>
            <a:r>
              <a:rPr lang="zh-CN" altLang="en-US" sz="1600" dirty="0">
                <a:solidFill>
                  <a:schemeClr val="accent4"/>
                </a:solidFill>
              </a:rPr>
              <a:t>输出给定分布的离散概率密度函数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pPr lvl="1"/>
            <a:r>
              <a:rPr lang="en-US" altLang="zh-CN" sz="1600" dirty="0"/>
              <a:t>  num_reports &lt;- num_clients * reports_per_client</a:t>
            </a:r>
          </a:p>
          <a:p>
            <a:pPr lvl="1"/>
            <a:r>
              <a:rPr lang="en-US" altLang="zh-CN" sz="1600" dirty="0"/>
              <a:t> </a:t>
            </a:r>
            <a:r>
              <a:rPr lang="en-US" altLang="zh-CN" sz="1600" dirty="0">
                <a:solidFill>
                  <a:schemeClr val="accent4"/>
                </a:solidFill>
              </a:rPr>
              <a:t>#</a:t>
            </a:r>
            <a:r>
              <a:rPr lang="zh-CN" altLang="en-US" sz="1600" dirty="0">
                <a:solidFill>
                  <a:schemeClr val="accent4"/>
                </a:solidFill>
              </a:rPr>
              <a:t>根据</a:t>
            </a:r>
            <a:r>
              <a:rPr lang="en-US" altLang="zh-CN" sz="1600" dirty="0">
                <a:solidFill>
                  <a:schemeClr val="accent4"/>
                </a:solidFill>
              </a:rPr>
              <a:t>pdf</a:t>
            </a:r>
            <a:r>
              <a:rPr lang="zh-CN" altLang="en-US" sz="1600" dirty="0">
                <a:solidFill>
                  <a:schemeClr val="accent4"/>
                </a:solidFill>
              </a:rPr>
              <a:t>采样的直方图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pPr lvl="1"/>
            <a:r>
              <a:rPr lang="en-US" altLang="zh-CN" sz="1600" dirty="0"/>
              <a:t>  partition &lt;- </a:t>
            </a:r>
            <a:r>
              <a:rPr lang="en-US" altLang="zh-CN" sz="1600" dirty="0">
                <a:solidFill>
                  <a:schemeClr val="accent2"/>
                </a:solidFill>
              </a:rPr>
              <a:t>RandomPartition</a:t>
            </a:r>
            <a:r>
              <a:rPr lang="en-US" altLang="zh-CN" sz="1600" dirty="0"/>
              <a:t>(num_reports, pdf)</a:t>
            </a:r>
          </a:p>
          <a:p>
            <a:pPr lvl="1"/>
            <a:r>
              <a:rPr lang="en-US" altLang="zh-CN" sz="1600" dirty="0"/>
              <a:t>  value_ints &lt;- </a:t>
            </a:r>
            <a:r>
              <a:rPr lang="en-US" altLang="zh-CN" sz="1600" dirty="0">
                <a:solidFill>
                  <a:schemeClr val="accent2"/>
                </a:solidFill>
              </a:rPr>
              <a:t>rep</a:t>
            </a:r>
            <a:r>
              <a:rPr lang="en-US" altLang="zh-CN" sz="1600" dirty="0"/>
              <a:t>(1:distr_range, partition)  </a:t>
            </a:r>
            <a:r>
              <a:rPr lang="en-US" altLang="zh-CN" sz="1600" dirty="0">
                <a:solidFill>
                  <a:schemeClr val="accent4"/>
                </a:solidFill>
              </a:rPr>
              <a:t># </a:t>
            </a:r>
            <a:r>
              <a:rPr lang="zh-CN" altLang="en-US" sz="1600" dirty="0">
                <a:solidFill>
                  <a:schemeClr val="accent4"/>
                </a:solidFill>
              </a:rPr>
              <a:t>复制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pPr lvl="1"/>
            <a:r>
              <a:rPr lang="en-US" altLang="zh-CN" sz="1600" dirty="0"/>
              <a:t>  stopifnot(length(value_ints) == num_reports)</a:t>
            </a:r>
          </a:p>
          <a:p>
            <a:pPr lvl="1"/>
            <a:r>
              <a:rPr lang="en-US" altLang="zh-CN" sz="1600" dirty="0"/>
              <a:t>  value_ints &lt;- </a:t>
            </a:r>
            <a:r>
              <a:rPr lang="en-US" altLang="zh-CN" sz="1600" dirty="0">
                <a:solidFill>
                  <a:schemeClr val="accent2"/>
                </a:solidFill>
              </a:rPr>
              <a:t>sample</a:t>
            </a:r>
            <a:r>
              <a:rPr lang="en-US" altLang="zh-CN" sz="1600" dirty="0"/>
              <a:t>(value_ints)  </a:t>
            </a:r>
            <a:r>
              <a:rPr lang="en-US" altLang="zh-CN" sz="1600" dirty="0">
                <a:solidFill>
                  <a:schemeClr val="accent4"/>
                </a:solidFill>
              </a:rPr>
              <a:t>#</a:t>
            </a:r>
            <a:r>
              <a:rPr lang="zh-CN" altLang="en-US" sz="1600" dirty="0">
                <a:solidFill>
                  <a:schemeClr val="accent4"/>
                </a:solidFill>
              </a:rPr>
              <a:t>随机打乱值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pPr lvl="1"/>
            <a:r>
              <a:rPr lang="en-US" altLang="zh-CN" sz="1600" dirty="0">
                <a:solidFill>
                  <a:schemeClr val="accent4"/>
                </a:solidFill>
              </a:rPr>
              <a:t>#</a:t>
            </a:r>
            <a:r>
              <a:rPr lang="zh-CN" altLang="en-US" sz="1600" dirty="0">
                <a:solidFill>
                  <a:schemeClr val="accent4"/>
                </a:solidFill>
              </a:rPr>
              <a:t>报告的值是字符串，因此设置前缀为 “</a:t>
            </a:r>
            <a:r>
              <a:rPr lang="en-US" altLang="zh-CN" sz="1600" dirty="0">
                <a:solidFill>
                  <a:schemeClr val="accent4"/>
                </a:solidFill>
              </a:rPr>
              <a:t>v”</a:t>
            </a:r>
          </a:p>
          <a:p>
            <a:pPr lvl="1"/>
            <a:r>
              <a:rPr lang="en-US" altLang="zh-CN" sz="1600" dirty="0"/>
              <a:t>  values &lt;- sprintf("</a:t>
            </a:r>
            <a:r>
              <a:rPr lang="en-US" altLang="zh-CN" sz="1600" dirty="0">
                <a:solidFill>
                  <a:schemeClr val="accent1"/>
                </a:solidFill>
              </a:rPr>
              <a:t>v%d</a:t>
            </a:r>
            <a:r>
              <a:rPr lang="en-US" altLang="zh-CN" sz="1600" dirty="0"/>
              <a:t>", value_ints)</a:t>
            </a:r>
          </a:p>
          <a:p>
            <a:pPr lvl="1"/>
            <a:r>
              <a:rPr lang="en-US" altLang="zh-CN" sz="1600" dirty="0"/>
              <a:t>  client_ints &lt;- </a:t>
            </a:r>
            <a:r>
              <a:rPr lang="en-US" altLang="zh-CN" sz="1600" dirty="0">
                <a:solidFill>
                  <a:srgbClr val="FF0000"/>
                </a:solidFill>
              </a:rPr>
              <a:t>rep</a:t>
            </a:r>
            <a:r>
              <a:rPr lang="en-US" altLang="zh-CN" sz="1600" dirty="0"/>
              <a:t>(1:num_clients, each = reports_per_client)</a:t>
            </a:r>
          </a:p>
          <a:p>
            <a:pPr lvl="1"/>
            <a:r>
              <a:rPr lang="en-US" altLang="zh-CN" sz="1600" dirty="0">
                <a:solidFill>
                  <a:schemeClr val="accent4"/>
                </a:solidFill>
              </a:rPr>
              <a:t>#</a:t>
            </a:r>
            <a:r>
              <a:rPr lang="zh-CN" altLang="en-US" sz="1600" dirty="0">
                <a:solidFill>
                  <a:schemeClr val="accent4"/>
                </a:solidFill>
              </a:rPr>
              <a:t>将各个用户分配到队列中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pPr lvl="1"/>
            <a:r>
              <a:rPr lang="en-US" altLang="zh-CN" sz="1600" dirty="0"/>
              <a:t>  cohorts &lt;- client_ints %% num_cohorts  </a:t>
            </a:r>
            <a:r>
              <a:rPr lang="en-US" altLang="zh-CN" sz="1600" dirty="0">
                <a:solidFill>
                  <a:schemeClr val="accent4"/>
                </a:solidFill>
              </a:rPr>
              <a:t># %% </a:t>
            </a:r>
            <a:r>
              <a:rPr lang="zh-CN" altLang="en-US" sz="1600" dirty="0">
                <a:solidFill>
                  <a:schemeClr val="accent4"/>
                </a:solidFill>
              </a:rPr>
              <a:t>指求余数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pPr lvl="1"/>
            <a:r>
              <a:rPr lang="en-US" altLang="zh-CN" sz="1600" dirty="0"/>
              <a:t>  clients &lt;- sprintf("</a:t>
            </a:r>
            <a:r>
              <a:rPr lang="en-US" altLang="zh-CN" sz="1600" dirty="0">
                <a:solidFill>
                  <a:schemeClr val="accent1"/>
                </a:solidFill>
              </a:rPr>
              <a:t>c%d</a:t>
            </a:r>
            <a:r>
              <a:rPr lang="en-US" altLang="zh-CN" sz="1600" dirty="0"/>
              <a:t>", client_ints)</a:t>
            </a:r>
          </a:p>
          <a:p>
            <a:pPr lvl="1"/>
            <a:r>
              <a:rPr lang="en-US" altLang="zh-CN" sz="1600" dirty="0"/>
              <a:t>  data.frame(client = clients, cohort = cohorts, value = values)</a:t>
            </a:r>
          </a:p>
          <a:p>
            <a:r>
              <a:rPr lang="en-US" altLang="zh-CN" sz="1600" dirty="0"/>
              <a:t>}</a:t>
            </a:r>
            <a:endParaRPr lang="zh-CN" altLang="en-US" sz="1600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2FE05F6-9DE0-5960-0AEF-0CFA2E55776A}"/>
              </a:ext>
            </a:extLst>
          </p:cNvPr>
          <p:cNvSpPr/>
          <p:nvPr/>
        </p:nvSpPr>
        <p:spPr>
          <a:xfrm>
            <a:off x="2239585" y="2374986"/>
            <a:ext cx="1061686" cy="36821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3C3C3B2-9D7B-C996-E533-E378137CE037}"/>
              </a:ext>
            </a:extLst>
          </p:cNvPr>
          <p:cNvSpPr txBox="1"/>
          <p:nvPr/>
        </p:nvSpPr>
        <p:spPr>
          <a:xfrm>
            <a:off x="669925" y="5099918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输入：</a:t>
            </a:r>
            <a:r>
              <a:rPr lang="en-US" altLang="zh-CN" dirty="0"/>
              <a:t>5</a:t>
            </a:r>
            <a:r>
              <a:rPr lang="zh-CN" altLang="en-US" dirty="0"/>
              <a:t>个相关数据参数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C9790D4-9013-4542-8489-BF3B32715F75}"/>
              </a:ext>
            </a:extLst>
          </p:cNvPr>
          <p:cNvSpPr txBox="1"/>
          <p:nvPr/>
        </p:nvSpPr>
        <p:spPr>
          <a:xfrm>
            <a:off x="661046" y="5597602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输出：包含特定抽样分布数据的</a:t>
            </a:r>
            <a:r>
              <a:rPr lang="en-US" altLang="zh-CN" dirty="0"/>
              <a:t>CSV</a:t>
            </a:r>
            <a:r>
              <a:rPr lang="zh-CN" altLang="en-US" dirty="0"/>
              <a:t>文件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671621A0-F467-971B-C8C4-10024B792D49}"/>
              </a:ext>
            </a:extLst>
          </p:cNvPr>
          <p:cNvSpPr/>
          <p:nvPr/>
        </p:nvSpPr>
        <p:spPr>
          <a:xfrm>
            <a:off x="7703019" y="1295132"/>
            <a:ext cx="449892" cy="125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CBF355-49A6-4221-2ADB-EEDEBA446486}"/>
              </a:ext>
            </a:extLst>
          </p:cNvPr>
          <p:cNvSpPr txBox="1"/>
          <p:nvPr/>
        </p:nvSpPr>
        <p:spPr>
          <a:xfrm>
            <a:off x="3301271" y="23738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生成模拟数据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62ABF6-FEEF-1AF0-C230-80E4516C2616}"/>
              </a:ext>
            </a:extLst>
          </p:cNvPr>
          <p:cNvSpPr txBox="1"/>
          <p:nvPr/>
        </p:nvSpPr>
        <p:spPr>
          <a:xfrm>
            <a:off x="3097923" y="30596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分布数据文件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187B72-CF0D-7DC2-5F18-B65FFDD65EA9}"/>
              </a:ext>
            </a:extLst>
          </p:cNvPr>
          <p:cNvSpPr txBox="1"/>
          <p:nvPr/>
        </p:nvSpPr>
        <p:spPr>
          <a:xfrm>
            <a:off x="11600267" y="2529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D35E47-2E8C-8AB2-E782-CE7E61C9F7B3}"/>
              </a:ext>
            </a:extLst>
          </p:cNvPr>
          <p:cNvSpPr/>
          <p:nvPr/>
        </p:nvSpPr>
        <p:spPr>
          <a:xfrm>
            <a:off x="5576207" y="2188029"/>
            <a:ext cx="4710793" cy="14940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75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89A14-FC80-A3F9-37EC-A0DA5675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——RAPPOR</a:t>
            </a:r>
            <a:r>
              <a:rPr lang="zh-CN" altLang="en-US" sz="3600" dirty="0"/>
              <a:t>报告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BD70D8-ACE6-73D8-7DB7-602698285EF2}"/>
              </a:ext>
            </a:extLst>
          </p:cNvPr>
          <p:cNvSpPr txBox="1"/>
          <p:nvPr/>
        </p:nvSpPr>
        <p:spPr>
          <a:xfrm>
            <a:off x="4701876" y="1264614"/>
            <a:ext cx="95410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dist.csv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BDBA2B-561B-9E9C-D6A5-E2A432FDF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09"/>
          <a:stretch/>
        </p:blipFill>
        <p:spPr>
          <a:xfrm>
            <a:off x="669925" y="1787440"/>
            <a:ext cx="3705694" cy="25960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7272FD-2332-B5A5-2E1A-6D8BE9B5C9C5}"/>
              </a:ext>
            </a:extLst>
          </p:cNvPr>
          <p:cNvSpPr txBox="1"/>
          <p:nvPr/>
        </p:nvSpPr>
        <p:spPr>
          <a:xfrm>
            <a:off x="669925" y="1239026"/>
            <a:ext cx="156966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模拟数据流图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2CFA4A-62B5-0074-D78D-EA63778411F6}"/>
              </a:ext>
            </a:extLst>
          </p:cNvPr>
          <p:cNvSpPr/>
          <p:nvPr/>
        </p:nvSpPr>
        <p:spPr>
          <a:xfrm>
            <a:off x="2239585" y="2841391"/>
            <a:ext cx="497478" cy="32525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B713B3-D588-8EA1-5CC9-5DA9F0B7E527}"/>
              </a:ext>
            </a:extLst>
          </p:cNvPr>
          <p:cNvSpPr txBox="1"/>
          <p:nvPr/>
        </p:nvSpPr>
        <p:spPr>
          <a:xfrm>
            <a:off x="483215" y="4562538"/>
            <a:ext cx="4079113" cy="15257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默认生成</a:t>
            </a:r>
            <a:r>
              <a:rPr lang="en-US" altLang="zh-CN" sz="1600" dirty="0"/>
              <a:t>700,000</a:t>
            </a:r>
            <a:r>
              <a:rPr lang="zh-CN" altLang="en-US" sz="1600" dirty="0"/>
              <a:t>行，每个客户端生成</a:t>
            </a:r>
            <a:r>
              <a:rPr lang="en-US" altLang="zh-CN" sz="1600" dirty="0"/>
              <a:t>7</a:t>
            </a:r>
            <a:r>
              <a:rPr lang="zh-CN" altLang="en-US" sz="1600" dirty="0"/>
              <a:t>个从</a:t>
            </a:r>
            <a:r>
              <a:rPr lang="en-US" altLang="zh-CN" sz="1600" dirty="0"/>
              <a:t>v1~v50</a:t>
            </a:r>
            <a:r>
              <a:rPr lang="zh-CN" altLang="en-US" sz="1600" dirty="0"/>
              <a:t>中的随机值。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模拟一个服务器对多台客户端的累积数据进行</a:t>
            </a:r>
            <a:r>
              <a:rPr lang="en-US" altLang="zh-CN" sz="1600" dirty="0"/>
              <a:t>RAPPOR</a:t>
            </a:r>
            <a:r>
              <a:rPr lang="zh-CN" altLang="en-US" sz="1600" dirty="0"/>
              <a:t>分析。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357553C-89D3-A922-4538-C4B60A69F84C}"/>
              </a:ext>
            </a:extLst>
          </p:cNvPr>
          <p:cNvSpPr txBox="1"/>
          <p:nvPr/>
        </p:nvSpPr>
        <p:spPr>
          <a:xfrm>
            <a:off x="6392825" y="1223994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</a:t>
            </a:r>
            <a:r>
              <a:rPr lang="zh-CN" altLang="en-US" dirty="0"/>
              <a:t>、进行</a:t>
            </a:r>
            <a:r>
              <a:rPr lang="en-US" altLang="zh-CN" dirty="0"/>
              <a:t>RAPPOR</a:t>
            </a:r>
            <a:r>
              <a:rPr lang="zh-CN" altLang="en-US" dirty="0"/>
              <a:t>报告（</a:t>
            </a:r>
            <a:r>
              <a:rPr lang="en-US" altLang="zh-CN" dirty="0"/>
              <a:t>RAPPOR Reporting</a:t>
            </a:r>
            <a:r>
              <a:rPr lang="zh-CN" altLang="en-US" dirty="0"/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F71AD9-9E3A-F87D-59B9-92DA64FECD19}"/>
              </a:ext>
            </a:extLst>
          </p:cNvPr>
          <p:cNvSpPr txBox="1"/>
          <p:nvPr/>
        </p:nvSpPr>
        <p:spPr>
          <a:xfrm>
            <a:off x="6392825" y="1787440"/>
            <a:ext cx="5641661" cy="41857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 dirty="0"/>
              <a:t>def </a:t>
            </a:r>
            <a:r>
              <a:rPr lang="en-US" altLang="zh-CN" sz="1400" b="1" i="1" dirty="0"/>
              <a:t>RapporClientSim</a:t>
            </a:r>
            <a:r>
              <a:rPr lang="en-US" altLang="zh-CN" sz="1400" dirty="0"/>
              <a:t>(params, irr_rand, csv_in, csv_out):</a:t>
            </a:r>
          </a:p>
          <a:p>
            <a:pPr lvl="1"/>
            <a:r>
              <a:rPr lang="en-US" altLang="zh-CN" sz="1400" dirty="0"/>
              <a:t> header = ('client', 'cohort', 'bloom', 'prr', 'irr')</a:t>
            </a:r>
          </a:p>
          <a:p>
            <a:pPr lvl="1"/>
            <a:r>
              <a:rPr lang="en-US" altLang="zh-CN" sz="1400" dirty="0"/>
              <a:t> csv_out.writerow(header)</a:t>
            </a:r>
          </a:p>
          <a:p>
            <a:pPr lvl="1"/>
            <a:r>
              <a:rPr lang="en-US" altLang="zh-CN" sz="1400" dirty="0"/>
              <a:t> start_time = time.time()</a:t>
            </a:r>
          </a:p>
          <a:p>
            <a:pPr lvl="1"/>
            <a:r>
              <a:rPr lang="en-US" altLang="zh-CN" sz="1400" dirty="0"/>
              <a:t> if i % 10000 == 0:</a:t>
            </a:r>
          </a:p>
          <a:p>
            <a:pPr lvl="1"/>
            <a:r>
              <a:rPr lang="en-US" altLang="zh-CN" sz="1400" dirty="0"/>
              <a:t>    elapsed = time.time() - start_time</a:t>
            </a:r>
          </a:p>
          <a:p>
            <a:pPr lvl="1"/>
            <a:r>
              <a:rPr lang="en-US" altLang="zh-CN" sz="1400" dirty="0"/>
              <a:t>    log('Processed %d inputs in %.2f seconds', i, elapsed)</a:t>
            </a:r>
          </a:p>
          <a:p>
            <a:pPr lvl="1"/>
            <a:r>
              <a:rPr lang="en-US" altLang="zh-CN" sz="1400" dirty="0"/>
              <a:t> cohort = int(cohort_str)</a:t>
            </a:r>
          </a:p>
          <a:p>
            <a:pPr lvl="1"/>
            <a:r>
              <a:rPr lang="en-US" altLang="zh-CN" sz="1400" dirty="0"/>
              <a:t> secret = client_str  </a:t>
            </a:r>
            <a:r>
              <a:rPr lang="en-US" altLang="zh-CN" sz="1400" dirty="0">
                <a:solidFill>
                  <a:schemeClr val="accent4"/>
                </a:solidFill>
              </a:rPr>
              <a:t>#</a:t>
            </a:r>
            <a:r>
              <a:rPr lang="zh-CN" altLang="en-US" sz="1400" dirty="0">
                <a:solidFill>
                  <a:schemeClr val="accent4"/>
                </a:solidFill>
              </a:rPr>
              <a:t>秘钥，保证消息完整性</a:t>
            </a:r>
            <a:endParaRPr lang="en-US" altLang="zh-CN" sz="1400" dirty="0">
              <a:solidFill>
                <a:schemeClr val="accent4"/>
              </a:solidFill>
            </a:endParaRPr>
          </a:p>
          <a:p>
            <a:pPr lvl="1"/>
            <a:r>
              <a:rPr lang="en-US" altLang="zh-CN" sz="1400" dirty="0">
                <a:solidFill>
                  <a:schemeClr val="accent4"/>
                </a:solidFill>
              </a:rPr>
              <a:t>#</a:t>
            </a:r>
            <a:r>
              <a:rPr lang="zh-CN" altLang="en-US" sz="1400" dirty="0">
                <a:solidFill>
                  <a:schemeClr val="accent4"/>
                </a:solidFill>
              </a:rPr>
              <a:t>调用</a:t>
            </a:r>
            <a:r>
              <a:rPr lang="en-US" altLang="zh-CN" sz="1400" dirty="0">
                <a:solidFill>
                  <a:schemeClr val="accent4"/>
                </a:solidFill>
              </a:rPr>
              <a:t>rappor.py</a:t>
            </a:r>
            <a:r>
              <a:rPr lang="zh-CN" altLang="en-US" sz="1400" dirty="0">
                <a:solidFill>
                  <a:schemeClr val="accent4"/>
                </a:solidFill>
              </a:rPr>
              <a:t>中的</a:t>
            </a:r>
            <a:r>
              <a:rPr lang="en-US" altLang="zh-CN" sz="1400" dirty="0">
                <a:solidFill>
                  <a:schemeClr val="accent4"/>
                </a:solidFill>
              </a:rPr>
              <a:t>Encoder</a:t>
            </a:r>
            <a:r>
              <a:rPr lang="zh-CN" altLang="en-US" sz="1400" dirty="0">
                <a:solidFill>
                  <a:schemeClr val="accent4"/>
                </a:solidFill>
              </a:rPr>
              <a:t>类加噪</a:t>
            </a:r>
            <a:endParaRPr lang="en-US" altLang="zh-CN" sz="1400" dirty="0">
              <a:solidFill>
                <a:schemeClr val="accent4"/>
              </a:solidFill>
            </a:endParaRPr>
          </a:p>
          <a:p>
            <a:pPr lvl="1"/>
            <a:r>
              <a:rPr lang="en-US" altLang="zh-CN" sz="1400" dirty="0"/>
              <a:t> e = rappor.</a:t>
            </a:r>
            <a:r>
              <a:rPr lang="en-US" altLang="zh-CN" sz="1400" dirty="0">
                <a:solidFill>
                  <a:schemeClr val="accent2"/>
                </a:solidFill>
              </a:rPr>
              <a:t>Encoder</a:t>
            </a:r>
            <a:r>
              <a:rPr lang="en-US" altLang="zh-CN" sz="1400" dirty="0"/>
              <a:t>(params, cohort, secret, irr_rand)</a:t>
            </a:r>
            <a:endParaRPr lang="en-US" altLang="zh-CN" sz="1400" dirty="0">
              <a:solidFill>
                <a:schemeClr val="accent4"/>
              </a:solidFill>
            </a:endParaRPr>
          </a:p>
          <a:p>
            <a:pPr lvl="1"/>
            <a:r>
              <a:rPr lang="en-US" altLang="zh-CN" sz="1400" dirty="0"/>
              <a:t> </a:t>
            </a:r>
            <a:r>
              <a:rPr lang="en-US" altLang="zh-CN" sz="1400" dirty="0">
                <a:solidFill>
                  <a:schemeClr val="accent2"/>
                </a:solidFill>
              </a:rPr>
              <a:t>bloom, prr, irr </a:t>
            </a:r>
            <a:r>
              <a:rPr lang="en-US" altLang="zh-CN" sz="1400" dirty="0"/>
              <a:t>= e.</a:t>
            </a:r>
            <a:r>
              <a:rPr lang="en-US" altLang="zh-CN" sz="1400" dirty="0">
                <a:solidFill>
                  <a:schemeClr val="accent2"/>
                </a:solidFill>
              </a:rPr>
              <a:t>_internal_encode</a:t>
            </a:r>
            <a:r>
              <a:rPr lang="en-US" altLang="zh-CN" sz="1400" dirty="0"/>
              <a:t>(true_value)</a:t>
            </a:r>
          </a:p>
          <a:p>
            <a:pPr lvl="1"/>
            <a:r>
              <a:rPr lang="en-US" altLang="zh-CN" sz="1400" dirty="0">
                <a:solidFill>
                  <a:schemeClr val="accent4"/>
                </a:solidFill>
              </a:rPr>
              <a:t>#</a:t>
            </a:r>
            <a:r>
              <a:rPr lang="zh-CN" altLang="en-US" sz="1400" dirty="0">
                <a:solidFill>
                  <a:schemeClr val="accent4"/>
                </a:solidFill>
              </a:rPr>
              <a:t>类似于</a:t>
            </a:r>
            <a:r>
              <a:rPr lang="en-US" altLang="zh-CN" sz="1400" dirty="0">
                <a:solidFill>
                  <a:schemeClr val="accent4"/>
                </a:solidFill>
              </a:rPr>
              <a:t>bin()</a:t>
            </a:r>
            <a:r>
              <a:rPr lang="zh-CN" altLang="en-US" sz="1400" dirty="0">
                <a:solidFill>
                  <a:schemeClr val="accent4"/>
                </a:solidFill>
              </a:rPr>
              <a:t>，返回整型的二进制表示</a:t>
            </a:r>
            <a:endParaRPr lang="en-US" altLang="zh-CN" sz="1400" dirty="0">
              <a:solidFill>
                <a:schemeClr val="accent4"/>
              </a:solidFill>
            </a:endParaRPr>
          </a:p>
          <a:p>
            <a:pPr lvl="1"/>
            <a:r>
              <a:rPr lang="en-US" altLang="zh-CN" sz="1400" dirty="0"/>
              <a:t> bloom_str = rappor.</a:t>
            </a:r>
            <a:r>
              <a:rPr lang="en-US" altLang="zh-CN" sz="1400" dirty="0">
                <a:solidFill>
                  <a:schemeClr val="accent2"/>
                </a:solidFill>
              </a:rPr>
              <a:t>bit_string</a:t>
            </a:r>
            <a:r>
              <a:rPr lang="en-US" altLang="zh-CN" sz="1400" dirty="0"/>
              <a:t>(bloom, params.num_bloombits)</a:t>
            </a:r>
          </a:p>
          <a:p>
            <a:pPr lvl="1"/>
            <a:r>
              <a:rPr lang="en-US" altLang="zh-CN" sz="1400" dirty="0"/>
              <a:t> prr_str = rappor.</a:t>
            </a:r>
            <a:r>
              <a:rPr lang="en-US" altLang="zh-CN" sz="1400" dirty="0">
                <a:solidFill>
                  <a:srgbClr val="FF0000"/>
                </a:solidFill>
              </a:rPr>
              <a:t>bit_string</a:t>
            </a:r>
            <a:r>
              <a:rPr lang="en-US" altLang="zh-CN" sz="1400" dirty="0"/>
              <a:t>(prr, params.num_bloombits)</a:t>
            </a:r>
          </a:p>
          <a:p>
            <a:pPr lvl="1"/>
            <a:r>
              <a:rPr lang="en-US" altLang="zh-CN" sz="1400" dirty="0"/>
              <a:t> irr_str = rappor.</a:t>
            </a:r>
            <a:r>
              <a:rPr lang="en-US" altLang="zh-CN" sz="1400" dirty="0">
                <a:solidFill>
                  <a:srgbClr val="FF0000"/>
                </a:solidFill>
              </a:rPr>
              <a:t>bit_string</a:t>
            </a:r>
            <a:r>
              <a:rPr lang="en-US" altLang="zh-CN" sz="1400" dirty="0"/>
              <a:t>(irr, params.num_bloombits)</a:t>
            </a:r>
          </a:p>
          <a:p>
            <a:pPr lvl="1"/>
            <a:r>
              <a:rPr lang="en-US" altLang="zh-CN" sz="1400" dirty="0">
                <a:solidFill>
                  <a:schemeClr val="accent4"/>
                </a:solidFill>
              </a:rPr>
              <a:t>#</a:t>
            </a:r>
            <a:r>
              <a:rPr lang="zh-CN" altLang="en-US" sz="1400" dirty="0">
                <a:solidFill>
                  <a:schemeClr val="accent4"/>
                </a:solidFill>
              </a:rPr>
              <a:t>输出编码值</a:t>
            </a:r>
            <a:endParaRPr lang="en-US" altLang="zh-CN" sz="1400" dirty="0">
              <a:solidFill>
                <a:schemeClr val="accent4"/>
              </a:solidFill>
            </a:endParaRPr>
          </a:p>
          <a:p>
            <a:pPr lvl="1"/>
            <a:r>
              <a:rPr lang="en-US" altLang="zh-CN" sz="1400" dirty="0"/>
              <a:t> out_row = (client_str, cohort_str, bloom_str, prr_str, irr_str)</a:t>
            </a:r>
          </a:p>
          <a:p>
            <a:pPr lvl="1"/>
            <a:r>
              <a:rPr lang="en-US" altLang="zh-CN" sz="1400" dirty="0"/>
              <a:t> csv_out.writerow(out_row)  </a:t>
            </a:r>
            <a:endParaRPr lang="zh-CN" altLang="en-US" sz="14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0A0204F-3F2D-7A1D-6EF1-E1C823E18416}"/>
              </a:ext>
            </a:extLst>
          </p:cNvPr>
          <p:cNvSpPr/>
          <p:nvPr/>
        </p:nvSpPr>
        <p:spPr>
          <a:xfrm>
            <a:off x="2101698" y="3429001"/>
            <a:ext cx="773251" cy="325256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E92E56-6D2E-443F-9889-3A06AA90EFFF}"/>
              </a:ext>
            </a:extLst>
          </p:cNvPr>
          <p:cNvSpPr txBox="1"/>
          <p:nvPr/>
        </p:nvSpPr>
        <p:spPr>
          <a:xfrm>
            <a:off x="5082717" y="4542493"/>
            <a:ext cx="114653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rappor.py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02F590F-2213-B001-06E0-C6FC1A88C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76" y="1847910"/>
            <a:ext cx="1778091" cy="233057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0B32E98-9C4C-431E-6B1C-A329B38E1610}"/>
              </a:ext>
            </a:extLst>
          </p:cNvPr>
          <p:cNvSpPr/>
          <p:nvPr/>
        </p:nvSpPr>
        <p:spPr>
          <a:xfrm>
            <a:off x="8996082" y="2037229"/>
            <a:ext cx="1015253" cy="275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7E3111C-5C91-1B53-99D5-3102596DE6E1}"/>
              </a:ext>
            </a:extLst>
          </p:cNvPr>
          <p:cNvSpPr/>
          <p:nvPr/>
        </p:nvSpPr>
        <p:spPr>
          <a:xfrm>
            <a:off x="6905065" y="2494429"/>
            <a:ext cx="4615422" cy="8471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94BF8C-D6C1-A1A9-38C2-8EDB6277AEB3}"/>
              </a:ext>
            </a:extLst>
          </p:cNvPr>
          <p:cNvSpPr txBox="1"/>
          <p:nvPr/>
        </p:nvSpPr>
        <p:spPr>
          <a:xfrm>
            <a:off x="480741" y="339280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RAPPOR</a:t>
            </a:r>
            <a:r>
              <a:rPr lang="zh-CN" altLang="en-US" dirty="0"/>
              <a:t>报告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A6E77D-5F26-DCD0-BF53-562F9EA73F05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9A4A5ED-40DD-4F2D-EA45-464EC85D83FB}"/>
              </a:ext>
            </a:extLst>
          </p:cNvPr>
          <p:cNvSpPr/>
          <p:nvPr/>
        </p:nvSpPr>
        <p:spPr>
          <a:xfrm>
            <a:off x="6905065" y="4000499"/>
            <a:ext cx="4695202" cy="4408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1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6" grpId="0" animBg="1"/>
      <p:bldP spid="13" grpId="0" animBg="1"/>
      <p:bldP spid="1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D5D8E-F4E6-B186-E276-37CF3039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——RAPPOR</a:t>
            </a:r>
            <a:r>
              <a:rPr lang="zh-CN" altLang="en-US" sz="3600" dirty="0"/>
              <a:t>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642C3F-379C-5C76-941A-9C9AEFB88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09"/>
          <a:stretch/>
        </p:blipFill>
        <p:spPr>
          <a:xfrm>
            <a:off x="669925" y="1708220"/>
            <a:ext cx="3705694" cy="25960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401A392-E597-5EC9-E4EB-8BD087C63D38}"/>
              </a:ext>
            </a:extLst>
          </p:cNvPr>
          <p:cNvSpPr txBox="1"/>
          <p:nvPr/>
        </p:nvSpPr>
        <p:spPr>
          <a:xfrm>
            <a:off x="669925" y="1239026"/>
            <a:ext cx="156966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模拟数据流图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393D0D-224B-7029-2582-D2FE7E93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623" y="3550904"/>
            <a:ext cx="2525657" cy="129868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795D15B-5404-8F2F-4B57-EE80096241EA}"/>
              </a:ext>
            </a:extLst>
          </p:cNvPr>
          <p:cNvSpPr/>
          <p:nvPr/>
        </p:nvSpPr>
        <p:spPr>
          <a:xfrm>
            <a:off x="822346" y="3933761"/>
            <a:ext cx="644376" cy="37047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75E1C2-93DC-5194-9D0A-F36E11FE946F}"/>
              </a:ext>
            </a:extLst>
          </p:cNvPr>
          <p:cNvSpPr/>
          <p:nvPr/>
        </p:nvSpPr>
        <p:spPr>
          <a:xfrm>
            <a:off x="1564913" y="3933761"/>
            <a:ext cx="822346" cy="37047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902C60-8658-FF80-ACCB-431869BB91AC}"/>
              </a:ext>
            </a:extLst>
          </p:cNvPr>
          <p:cNvSpPr txBox="1"/>
          <p:nvPr/>
        </p:nvSpPr>
        <p:spPr>
          <a:xfrm>
            <a:off x="625966" y="4731560"/>
            <a:ext cx="3749654" cy="11564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在</a:t>
            </a:r>
            <a:r>
              <a:rPr lang="en-US" altLang="zh-CN" sz="1600" dirty="0"/>
              <a:t>RAPPOR</a:t>
            </a:r>
            <a:r>
              <a:rPr lang="zh-CN" altLang="en-US" sz="1600" dirty="0"/>
              <a:t>转换之后，得到了另一个包含</a:t>
            </a:r>
            <a:r>
              <a:rPr lang="en-US" altLang="zh-CN" sz="1600" dirty="0"/>
              <a:t>700,000</a:t>
            </a:r>
            <a:r>
              <a:rPr lang="zh-CN" altLang="en-US" sz="1600" dirty="0"/>
              <a:t>行的</a:t>
            </a:r>
            <a:r>
              <a:rPr lang="en-US" altLang="zh-CN" sz="1600" dirty="0"/>
              <a:t>CSV</a:t>
            </a:r>
            <a:r>
              <a:rPr lang="zh-CN" altLang="en-US" sz="1600" dirty="0"/>
              <a:t>文件。每个客户都被分配了一个队列。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40FD51-FC55-C553-0172-79F62B729E18}"/>
              </a:ext>
            </a:extLst>
          </p:cNvPr>
          <p:cNvSpPr txBox="1"/>
          <p:nvPr/>
        </p:nvSpPr>
        <p:spPr>
          <a:xfrm>
            <a:off x="4745022" y="3568199"/>
            <a:ext cx="410881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rappor_sim</a:t>
            </a:r>
            <a:r>
              <a:rPr lang="zh-CN" altLang="en-US" dirty="0"/>
              <a:t>过程同时还写入以下文件：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57E41D-0A4F-7ECF-CB3E-149D2927491C}"/>
              </a:ext>
            </a:extLst>
          </p:cNvPr>
          <p:cNvSpPr txBox="1"/>
          <p:nvPr/>
        </p:nvSpPr>
        <p:spPr>
          <a:xfrm>
            <a:off x="4740395" y="4092259"/>
            <a:ext cx="2121093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dist_true_inputs.txt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60630EE-D441-964E-0A8C-EA1271F069B8}"/>
              </a:ext>
            </a:extLst>
          </p:cNvPr>
          <p:cNvSpPr txBox="1"/>
          <p:nvPr/>
        </p:nvSpPr>
        <p:spPr>
          <a:xfrm>
            <a:off x="4740395" y="5269619"/>
            <a:ext cx="1441420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dist_hist.csv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AE83B4-0A32-2D3D-425C-3E927AB3CED3}"/>
              </a:ext>
            </a:extLst>
          </p:cNvPr>
          <p:cNvSpPr txBox="1"/>
          <p:nvPr/>
        </p:nvSpPr>
        <p:spPr>
          <a:xfrm>
            <a:off x="4770397" y="4656493"/>
            <a:ext cx="34163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客户端输入值得真实频数直方图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5AAAA96-E990-7026-B75E-49C09A29168F}"/>
              </a:ext>
            </a:extLst>
          </p:cNvPr>
          <p:cNvSpPr txBox="1"/>
          <p:nvPr/>
        </p:nvSpPr>
        <p:spPr>
          <a:xfrm>
            <a:off x="6478557" y="5288708"/>
            <a:ext cx="399981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客户端报告的唯一值列表，即</a:t>
            </a:r>
            <a:r>
              <a:rPr lang="en-US" altLang="zh-CN" dirty="0"/>
              <a:t>v1~v50.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FCE74B-935F-B24D-5CBF-7E1E98AF15E6}"/>
              </a:ext>
            </a:extLst>
          </p:cNvPr>
          <p:cNvSpPr/>
          <p:nvPr/>
        </p:nvSpPr>
        <p:spPr>
          <a:xfrm>
            <a:off x="2500793" y="3933761"/>
            <a:ext cx="978837" cy="370475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8EE2336-BA1B-DC7C-3183-BEAD88F48EFF}"/>
              </a:ext>
            </a:extLst>
          </p:cNvPr>
          <p:cNvSpPr/>
          <p:nvPr/>
        </p:nvSpPr>
        <p:spPr>
          <a:xfrm>
            <a:off x="3565546" y="3933761"/>
            <a:ext cx="652633" cy="370475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D34404-8D67-06BF-6044-8AD96F9B2337}"/>
              </a:ext>
            </a:extLst>
          </p:cNvPr>
          <p:cNvSpPr txBox="1"/>
          <p:nvPr/>
        </p:nvSpPr>
        <p:spPr>
          <a:xfrm>
            <a:off x="4723227" y="5799429"/>
            <a:ext cx="618630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/>
              <a:t>后两个文件仅用于比较结果，真实场景下客户端不会提供。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A902BC-412B-58F9-0743-02AA454D6D94}"/>
              </a:ext>
            </a:extLst>
          </p:cNvPr>
          <p:cNvSpPr txBox="1"/>
          <p:nvPr/>
        </p:nvSpPr>
        <p:spPr>
          <a:xfrm>
            <a:off x="11600267" y="25296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978483-5836-7BEF-337C-86C30BCEC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227" y="1199960"/>
            <a:ext cx="6871053" cy="22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4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A8EA1-FE95-CF6B-AC5E-20B515BDB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</a:t>
            </a:r>
            <a:r>
              <a:rPr lang="zh-CN" altLang="en-US" sz="3600" dirty="0"/>
              <a:t>服务器端聚合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4379BD-1B27-FB3D-4646-416551E5A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1"/>
          <a:stretch/>
        </p:blipFill>
        <p:spPr>
          <a:xfrm>
            <a:off x="669925" y="1761294"/>
            <a:ext cx="3678825" cy="4284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7122873-F561-AB5C-2FF1-9C3571C5E494}"/>
              </a:ext>
            </a:extLst>
          </p:cNvPr>
          <p:cNvSpPr txBox="1"/>
          <p:nvPr/>
        </p:nvSpPr>
        <p:spPr>
          <a:xfrm>
            <a:off x="4529042" y="1535769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获取</a:t>
            </a:r>
            <a:r>
              <a:rPr lang="en-US" altLang="zh-CN" dirty="0">
                <a:solidFill>
                  <a:schemeClr val="accent4"/>
                </a:solidFill>
              </a:rPr>
              <a:t>dist_out.csv</a:t>
            </a:r>
            <a:r>
              <a:rPr lang="zh-CN" altLang="en-US" dirty="0">
                <a:solidFill>
                  <a:schemeClr val="accent4"/>
                </a:solidFill>
              </a:rPr>
              <a:t>文件的输出来生成“</a:t>
            </a:r>
            <a:r>
              <a:rPr lang="en-US" altLang="zh-CN" dirty="0">
                <a:solidFill>
                  <a:schemeClr val="accent4"/>
                </a:solidFill>
              </a:rPr>
              <a:t>counts</a:t>
            </a:r>
            <a:r>
              <a:rPr lang="zh-CN" altLang="en-US" dirty="0">
                <a:solidFill>
                  <a:schemeClr val="accent4"/>
                </a:solidFill>
              </a:rPr>
              <a:t>”文件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073BC1-1295-BC54-456D-ACF92CF2952E}"/>
              </a:ext>
            </a:extLst>
          </p:cNvPr>
          <p:cNvSpPr txBox="1"/>
          <p:nvPr/>
        </p:nvSpPr>
        <p:spPr>
          <a:xfrm>
            <a:off x="669925" y="1180382"/>
            <a:ext cx="156966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分析数据流图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1D060D-578F-267D-D0E1-867CF396C363}"/>
              </a:ext>
            </a:extLst>
          </p:cNvPr>
          <p:cNvSpPr txBox="1"/>
          <p:nvPr/>
        </p:nvSpPr>
        <p:spPr>
          <a:xfrm>
            <a:off x="4529042" y="1200417"/>
            <a:ext cx="3916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3</a:t>
            </a:r>
            <a:r>
              <a:rPr lang="zh-CN" altLang="en-US" dirty="0"/>
              <a:t>、报告聚合（</a:t>
            </a:r>
            <a:r>
              <a:rPr lang="en-US" altLang="zh-CN" dirty="0"/>
              <a:t>Report Aggregation</a:t>
            </a:r>
            <a:r>
              <a:rPr lang="zh-CN" altLang="en-US" dirty="0"/>
              <a:t>）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EBBB82F-9DBB-E092-C1CC-85736CD0D1C3}"/>
              </a:ext>
            </a:extLst>
          </p:cNvPr>
          <p:cNvSpPr/>
          <p:nvPr/>
        </p:nvSpPr>
        <p:spPr>
          <a:xfrm>
            <a:off x="1460585" y="3774201"/>
            <a:ext cx="613692" cy="312983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C874BB6-23D9-81E5-CA37-3798F722B3D2}"/>
              </a:ext>
            </a:extLst>
          </p:cNvPr>
          <p:cNvSpPr txBox="1"/>
          <p:nvPr/>
        </p:nvSpPr>
        <p:spPr>
          <a:xfrm>
            <a:off x="4588952" y="1915033"/>
            <a:ext cx="6931535" cy="418576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/>
              <a:t>def </a:t>
            </a:r>
            <a:r>
              <a:rPr lang="en-US" altLang="zh-CN" sz="1400" b="1" i="1" dirty="0"/>
              <a:t>SumBits</a:t>
            </a:r>
            <a:r>
              <a:rPr lang="en-US" altLang="zh-CN" sz="1400" dirty="0"/>
              <a:t>(params, stdin, stdout):</a:t>
            </a:r>
          </a:p>
          <a:p>
            <a:r>
              <a:rPr lang="en-US" altLang="zh-CN" sz="1400" dirty="0"/>
              <a:t>   csv_in = csv.reader(stdin)</a:t>
            </a:r>
          </a:p>
          <a:p>
            <a:r>
              <a:rPr lang="en-US" altLang="zh-CN" sz="1400" dirty="0"/>
              <a:t>   csv_out = csv.writer(stdout)</a:t>
            </a:r>
          </a:p>
          <a:p>
            <a:r>
              <a:rPr lang="en-US" altLang="zh-CN" sz="1400" dirty="0"/>
              <a:t>   num_cohorts = params.num_cohorts</a:t>
            </a:r>
          </a:p>
          <a:p>
            <a:r>
              <a:rPr lang="en-US" altLang="zh-CN" sz="1400" dirty="0"/>
              <a:t>   num_bloombits = params.num_bloombits</a:t>
            </a:r>
          </a:p>
          <a:p>
            <a:r>
              <a:rPr lang="en-US" altLang="zh-CN" sz="1400" dirty="0"/>
              <a:t>   sums = [[0] * num_bloombits for _ in xrange(num_cohorts)]</a:t>
            </a:r>
          </a:p>
          <a:p>
            <a:r>
              <a:rPr lang="en-US" altLang="zh-CN" sz="1400" dirty="0"/>
              <a:t>   num_reports = [0] * num_cohorts</a:t>
            </a:r>
          </a:p>
          <a:p>
            <a:r>
              <a:rPr lang="en-US" altLang="zh-CN" sz="1400" dirty="0"/>
              <a:t>   for i, row in enumerate(csv_in):</a:t>
            </a:r>
          </a:p>
          <a:p>
            <a:pPr lvl="1"/>
            <a:r>
              <a:rPr lang="en-US" altLang="zh-CN" sz="1400" dirty="0"/>
              <a:t>  try:  </a:t>
            </a:r>
            <a:r>
              <a:rPr lang="en-US" altLang="zh-CN" sz="1400" dirty="0">
                <a:solidFill>
                  <a:schemeClr val="accent4"/>
                </a:solidFill>
              </a:rPr>
              <a:t>#</a:t>
            </a:r>
            <a:r>
              <a:rPr lang="zh-CN" altLang="en-US" sz="1400" dirty="0">
                <a:solidFill>
                  <a:schemeClr val="accent4"/>
                </a:solidFill>
              </a:rPr>
              <a:t>检测参数是否出错</a:t>
            </a:r>
            <a:endParaRPr lang="en-US" altLang="zh-CN" sz="1400" dirty="0">
              <a:solidFill>
                <a:schemeClr val="accent4"/>
              </a:solidFill>
            </a:endParaRPr>
          </a:p>
          <a:p>
            <a:pPr lvl="1"/>
            <a:r>
              <a:rPr lang="en-US" altLang="zh-CN" sz="1400" dirty="0"/>
              <a:t>     (user_id, cohort, unused_bloom, unused_prr, irr) = row</a:t>
            </a:r>
          </a:p>
          <a:p>
            <a:pPr lvl="1"/>
            <a:r>
              <a:rPr lang="en-US" altLang="zh-CN" sz="1400" dirty="0"/>
              <a:t>  except ValueError:</a:t>
            </a:r>
          </a:p>
          <a:p>
            <a:pPr lvl="1"/>
            <a:r>
              <a:rPr lang="en-US" altLang="zh-CN" sz="1400" dirty="0"/>
              <a:t>     raise RuntimeError('Error parsing row %r' % row)</a:t>
            </a:r>
          </a:p>
          <a:p>
            <a:pPr lvl="1"/>
            <a:r>
              <a:rPr lang="en-US" altLang="zh-CN" sz="1400" dirty="0"/>
              <a:t>  if i == 0:</a:t>
            </a:r>
          </a:p>
          <a:p>
            <a:pPr lvl="1"/>
            <a:r>
              <a:rPr lang="en-US" altLang="zh-CN" sz="1400" dirty="0"/>
              <a:t>      continue</a:t>
            </a:r>
          </a:p>
          <a:p>
            <a:pPr lvl="1"/>
            <a:r>
              <a:rPr lang="en-US" altLang="zh-CN" sz="1400" dirty="0"/>
              <a:t>  cohort = int(cohort)</a:t>
            </a:r>
          </a:p>
          <a:p>
            <a:pPr lvl="1"/>
            <a:r>
              <a:rPr lang="en-US" altLang="zh-CN" sz="1400" dirty="0"/>
              <a:t>  </a:t>
            </a:r>
            <a:r>
              <a:rPr lang="en-US" altLang="zh-CN" sz="1400" dirty="0">
                <a:solidFill>
                  <a:schemeClr val="accent4"/>
                </a:solidFill>
              </a:rPr>
              <a:t>num_reports[cohort] += 1</a:t>
            </a:r>
          </a:p>
          <a:p>
            <a:pPr lvl="1"/>
            <a:r>
              <a:rPr lang="en-US" altLang="zh-CN" sz="1400" dirty="0"/>
              <a:t>  if not len(irr) == params.num_bloombits:  </a:t>
            </a:r>
            <a:r>
              <a:rPr lang="en-US" altLang="zh-CN" sz="1400" dirty="0">
                <a:solidFill>
                  <a:schemeClr val="accent4"/>
                </a:solidFill>
              </a:rPr>
              <a:t>#</a:t>
            </a:r>
            <a:r>
              <a:rPr lang="zh-CN" altLang="en-US" sz="1400" dirty="0">
                <a:solidFill>
                  <a:schemeClr val="accent4"/>
                </a:solidFill>
              </a:rPr>
              <a:t>检测报告位数是否出错</a:t>
            </a:r>
            <a:endParaRPr lang="en-US" altLang="zh-CN" sz="1400" dirty="0">
              <a:solidFill>
                <a:schemeClr val="accent4"/>
              </a:solidFill>
            </a:endParaRPr>
          </a:p>
          <a:p>
            <a:pPr lvl="1"/>
            <a:r>
              <a:rPr lang="en-US" altLang="zh-CN" sz="1400" dirty="0"/>
              <a:t>      raise RuntimeError(</a:t>
            </a:r>
          </a:p>
          <a:p>
            <a:pPr lvl="1"/>
            <a:r>
              <a:rPr lang="en-US" altLang="zh-CN" sz="1400" dirty="0"/>
              <a:t>          "Expected %d bits, got %r" % (params.num_bloombits, len(irr)))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0CFDD1-33BE-DD84-02B2-8A4CB784CB29}"/>
              </a:ext>
            </a:extLst>
          </p:cNvPr>
          <p:cNvSpPr/>
          <p:nvPr/>
        </p:nvSpPr>
        <p:spPr>
          <a:xfrm>
            <a:off x="4710793" y="2171701"/>
            <a:ext cx="4996543" cy="132261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074FE-8933-1C9F-4C5E-4A6547944F4F}"/>
              </a:ext>
            </a:extLst>
          </p:cNvPr>
          <p:cNvSpPr/>
          <p:nvPr/>
        </p:nvSpPr>
        <p:spPr>
          <a:xfrm>
            <a:off x="4710793" y="3494315"/>
            <a:ext cx="4996543" cy="10286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A1F193D-4C52-2348-11C8-60CA7FBE06AC}"/>
              </a:ext>
            </a:extLst>
          </p:cNvPr>
          <p:cNvSpPr txBox="1"/>
          <p:nvPr/>
        </p:nvSpPr>
        <p:spPr>
          <a:xfrm>
            <a:off x="4588952" y="2292074"/>
            <a:ext cx="6931535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dirty="0"/>
              <a:t>for i, c in </a:t>
            </a:r>
            <a:r>
              <a:rPr lang="en-US" altLang="zh-CN" sz="1800" dirty="0">
                <a:solidFill>
                  <a:schemeClr val="accent2"/>
                </a:solidFill>
              </a:rPr>
              <a:t>enumerate</a:t>
            </a:r>
            <a:r>
              <a:rPr lang="en-US" altLang="zh-CN" sz="1800" dirty="0"/>
              <a:t>(irr):  </a:t>
            </a:r>
            <a:r>
              <a:rPr lang="en-US" altLang="zh-CN" sz="1800" dirty="0">
                <a:solidFill>
                  <a:schemeClr val="accent4"/>
                </a:solidFill>
              </a:rPr>
              <a:t>#</a:t>
            </a:r>
            <a:r>
              <a:rPr lang="zh-CN" altLang="en-US" sz="1800" dirty="0">
                <a:solidFill>
                  <a:schemeClr val="accent4"/>
                </a:solidFill>
              </a:rPr>
              <a:t>枚举</a:t>
            </a:r>
            <a:r>
              <a:rPr lang="en-US" altLang="zh-CN" sz="1800" dirty="0">
                <a:solidFill>
                  <a:schemeClr val="accent4"/>
                </a:solidFill>
              </a:rPr>
              <a:t>irr</a:t>
            </a:r>
            <a:r>
              <a:rPr lang="zh-CN" altLang="en-US" sz="1800" dirty="0">
                <a:solidFill>
                  <a:schemeClr val="accent4"/>
                </a:solidFill>
              </a:rPr>
              <a:t>中的每一位</a:t>
            </a:r>
            <a:endParaRPr lang="en-US" altLang="zh-CN" sz="1800" dirty="0">
              <a:solidFill>
                <a:schemeClr val="accent4"/>
              </a:solidFill>
            </a:endParaRPr>
          </a:p>
          <a:p>
            <a:r>
              <a:rPr lang="en-US" altLang="zh-CN" sz="1800" dirty="0"/>
              <a:t>      bit_num = num_bloombits - i - 1  </a:t>
            </a:r>
          </a:p>
          <a:p>
            <a:r>
              <a:rPr lang="en-US" altLang="zh-CN" dirty="0"/>
              <a:t>      </a:t>
            </a:r>
            <a:r>
              <a:rPr lang="en-US" altLang="zh-CN" sz="1800" dirty="0">
                <a:solidFill>
                  <a:schemeClr val="accent4"/>
                </a:solidFill>
              </a:rPr>
              <a:t># e.g. char 0 = bit 15, char 15 = bit 0</a:t>
            </a:r>
          </a:p>
          <a:p>
            <a:r>
              <a:rPr lang="en-US" altLang="zh-CN" sz="1800" dirty="0"/>
              <a:t>      if c == '1':</a:t>
            </a:r>
          </a:p>
          <a:p>
            <a:r>
              <a:rPr lang="en-US" altLang="zh-CN" sz="1800" dirty="0"/>
              <a:t>        sums[cohort][bit_num] += 1  </a:t>
            </a:r>
            <a:r>
              <a:rPr lang="en-US" altLang="zh-CN" sz="1800" dirty="0">
                <a:solidFill>
                  <a:schemeClr val="accent4"/>
                </a:solidFill>
              </a:rPr>
              <a:t>#</a:t>
            </a:r>
            <a:r>
              <a:rPr lang="zh-CN" altLang="en-US" sz="1800" dirty="0">
                <a:solidFill>
                  <a:schemeClr val="accent4"/>
                </a:solidFill>
              </a:rPr>
              <a:t>累计计数</a:t>
            </a:r>
            <a:endParaRPr lang="en-US" altLang="zh-CN" sz="1800" dirty="0">
              <a:solidFill>
                <a:schemeClr val="accent4"/>
              </a:solidFill>
            </a:endParaRPr>
          </a:p>
          <a:p>
            <a:r>
              <a:rPr lang="en-US" altLang="zh-CN" sz="1800" dirty="0"/>
              <a:t>      else:</a:t>
            </a:r>
          </a:p>
          <a:p>
            <a:r>
              <a:rPr lang="en-US" altLang="zh-CN" sz="1800" dirty="0"/>
              <a:t>        if c != '0':</a:t>
            </a:r>
          </a:p>
          <a:p>
            <a:r>
              <a:rPr lang="en-US" altLang="zh-CN" sz="1800" dirty="0"/>
              <a:t>          raise RuntimeError('Invalid IRR -- digits should be 0 or 1')</a:t>
            </a:r>
          </a:p>
          <a:p>
            <a:r>
              <a:rPr lang="en-US" altLang="zh-CN" sz="1800" dirty="0"/>
              <a:t>  for cohort in range(num_cohorts):</a:t>
            </a:r>
          </a:p>
          <a:p>
            <a:r>
              <a:rPr lang="en-US" altLang="zh-CN" sz="1800" dirty="0"/>
              <a:t>    </a:t>
            </a:r>
            <a:r>
              <a:rPr lang="en-US" altLang="zh-CN" sz="1800" dirty="0">
                <a:solidFill>
                  <a:schemeClr val="accent4"/>
                </a:solidFill>
              </a:rPr>
              <a:t>#</a:t>
            </a:r>
            <a:r>
              <a:rPr lang="zh-CN" altLang="en-US" sz="1800" dirty="0">
                <a:solidFill>
                  <a:schemeClr val="accent4"/>
                </a:solidFill>
              </a:rPr>
              <a:t>输出第一列是队列中报告的总数</a:t>
            </a:r>
            <a:endParaRPr lang="en-US" altLang="zh-CN" sz="1800" dirty="0">
              <a:solidFill>
                <a:schemeClr val="accent4"/>
              </a:solidFill>
            </a:endParaRPr>
          </a:p>
          <a:p>
            <a:r>
              <a:rPr lang="en-US" altLang="zh-CN" dirty="0">
                <a:solidFill>
                  <a:schemeClr val="accent5"/>
                </a:solidFill>
              </a:rPr>
              <a:t>    </a:t>
            </a:r>
            <a:r>
              <a:rPr lang="en-US" altLang="zh-CN" sz="1800" dirty="0"/>
              <a:t>row = [num_reports[cohort]] + sums[cohort]</a:t>
            </a:r>
          </a:p>
          <a:p>
            <a:r>
              <a:rPr lang="en-US" altLang="zh-CN" sz="1800" dirty="0"/>
              <a:t>    csv_out.writerow(row)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ACE692-0883-D831-E0DE-E4115CE5EFCE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254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  <p:bldP spid="3" grpId="1" animBg="1"/>
      <p:bldP spid="10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D073-03C3-170B-4856-3094900B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</a:t>
            </a:r>
            <a:r>
              <a:rPr lang="zh-CN" altLang="en-US" sz="3600" dirty="0"/>
              <a:t>服务器端聚合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48087E-CD5C-8B14-3EC3-02A3F707E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1"/>
          <a:stretch/>
        </p:blipFill>
        <p:spPr>
          <a:xfrm>
            <a:off x="669925" y="1701396"/>
            <a:ext cx="3678825" cy="4284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58DD91B-2521-6612-6E80-A713337D9DF0}"/>
              </a:ext>
            </a:extLst>
          </p:cNvPr>
          <p:cNvSpPr txBox="1"/>
          <p:nvPr/>
        </p:nvSpPr>
        <p:spPr>
          <a:xfrm>
            <a:off x="669925" y="1180382"/>
            <a:ext cx="156966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分析数据流图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536713-F24B-8542-545F-CB01E0E0C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77" y="1706838"/>
            <a:ext cx="5658141" cy="12319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999406-1B70-EEFA-CFEA-7A905A8996F6}"/>
              </a:ext>
            </a:extLst>
          </p:cNvPr>
          <p:cNvSpPr txBox="1"/>
          <p:nvPr/>
        </p:nvSpPr>
        <p:spPr>
          <a:xfrm>
            <a:off x="4604777" y="1233519"/>
            <a:ext cx="164660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dist_count.csv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67FBCA-7E0A-949F-629F-C6222297F230}"/>
              </a:ext>
            </a:extLst>
          </p:cNvPr>
          <p:cNvSpPr txBox="1"/>
          <p:nvPr/>
        </p:nvSpPr>
        <p:spPr>
          <a:xfrm>
            <a:off x="4604777" y="3066723"/>
            <a:ext cx="6915710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该文件有</a:t>
            </a:r>
            <a:r>
              <a:rPr lang="en-US" altLang="zh-CN" dirty="0">
                <a:solidFill>
                  <a:schemeClr val="accent2"/>
                </a:solidFill>
              </a:rPr>
              <a:t>64</a:t>
            </a:r>
            <a:r>
              <a:rPr lang="zh-CN" altLang="en-US" dirty="0">
                <a:solidFill>
                  <a:schemeClr val="accent2"/>
                </a:solidFill>
              </a:rPr>
              <a:t>行</a:t>
            </a:r>
            <a:r>
              <a:rPr lang="zh-CN" altLang="en-US" dirty="0"/>
              <a:t>，因为默认情况下模拟有</a:t>
            </a:r>
            <a:r>
              <a:rPr lang="en-US" altLang="zh-CN" dirty="0"/>
              <a:t>64</a:t>
            </a:r>
            <a:r>
              <a:rPr lang="zh-CN" altLang="en-US" dirty="0"/>
              <a:t>个队列（</a:t>
            </a:r>
            <a:r>
              <a:rPr lang="en-US" altLang="zh-CN" dirty="0"/>
              <a:t>m=64</a:t>
            </a:r>
            <a:r>
              <a:rPr lang="zh-CN" altLang="en-US" dirty="0"/>
              <a:t>）。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共有</a:t>
            </a:r>
            <a:r>
              <a:rPr lang="en-US" altLang="zh-CN" dirty="0"/>
              <a:t>17</a:t>
            </a:r>
            <a:r>
              <a:rPr lang="zh-CN" altLang="en-US" dirty="0"/>
              <a:t>列。最左边的列是队列中的报告总数。剩余的</a:t>
            </a:r>
            <a:r>
              <a:rPr lang="en-US" altLang="zh-CN" dirty="0">
                <a:solidFill>
                  <a:schemeClr val="accent2"/>
                </a:solidFill>
              </a:rPr>
              <a:t>16</a:t>
            </a:r>
            <a:r>
              <a:rPr lang="zh-CN" altLang="en-US" dirty="0">
                <a:solidFill>
                  <a:schemeClr val="accent2"/>
                </a:solidFill>
              </a:rPr>
              <a:t>列</a:t>
            </a:r>
            <a:r>
              <a:rPr lang="zh-CN" altLang="en-US" dirty="0"/>
              <a:t>对应于</a:t>
            </a:r>
            <a:r>
              <a:rPr lang="en-US" altLang="zh-CN" dirty="0"/>
              <a:t>Bloom</a:t>
            </a:r>
            <a:r>
              <a:rPr lang="zh-CN" altLang="en-US" dirty="0"/>
              <a:t>滤波器中的</a:t>
            </a:r>
            <a:r>
              <a:rPr lang="en-US" altLang="zh-CN" dirty="0"/>
              <a:t>k</a:t>
            </a:r>
            <a:r>
              <a:rPr lang="zh-CN" altLang="en-US" dirty="0"/>
              <a:t>＝</a:t>
            </a:r>
            <a:r>
              <a:rPr lang="en-US" altLang="zh-CN" dirty="0"/>
              <a:t>16</a:t>
            </a:r>
            <a:r>
              <a:rPr lang="zh-CN" altLang="en-US" dirty="0"/>
              <a:t>位。每列包含该位设置为</a:t>
            </a:r>
            <a:r>
              <a:rPr lang="en-US" altLang="zh-CN" dirty="0"/>
              <a:t>1</a:t>
            </a:r>
            <a:r>
              <a:rPr lang="zh-CN" altLang="en-US" dirty="0"/>
              <a:t>的报告数。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所以，通常来讲，报告生成的计数文件是一个</a:t>
            </a:r>
            <a:r>
              <a:rPr lang="en-US" altLang="zh-CN" dirty="0">
                <a:solidFill>
                  <a:schemeClr val="accent2"/>
                </a:solidFill>
              </a:rPr>
              <a:t>m*(k+1)</a:t>
            </a:r>
            <a:r>
              <a:rPr lang="zh-CN" altLang="en-US" dirty="0"/>
              <a:t>大小的矩阵。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4A3A019-93DA-B03B-5F76-E34B6B8AA5B9}"/>
              </a:ext>
            </a:extLst>
          </p:cNvPr>
          <p:cNvSpPr/>
          <p:nvPr/>
        </p:nvSpPr>
        <p:spPr>
          <a:xfrm>
            <a:off x="1577187" y="4301976"/>
            <a:ext cx="730292" cy="32525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27BB05-AE5A-9CB1-B55C-69A7B6B655E1}"/>
              </a:ext>
            </a:extLst>
          </p:cNvPr>
          <p:cNvSpPr txBox="1"/>
          <p:nvPr/>
        </p:nvSpPr>
        <p:spPr>
          <a:xfrm>
            <a:off x="4604777" y="4947171"/>
            <a:ext cx="6915710" cy="8739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此时得到了客户端报告中的频数汇总</a:t>
            </a:r>
            <a:r>
              <a:rPr lang="en-US" altLang="zh-CN" dirty="0"/>
              <a:t>Cij</a:t>
            </a:r>
            <a:r>
              <a:rPr lang="zh-CN" altLang="en-US" dirty="0"/>
              <a:t>，但由于</a:t>
            </a:r>
            <a:r>
              <a:rPr lang="en-US" altLang="zh-CN" dirty="0"/>
              <a:t>RAPPOR</a:t>
            </a:r>
            <a:r>
              <a:rPr lang="zh-CN" altLang="en-US" dirty="0"/>
              <a:t>算法的随机响应机制，该数据是有偏的，所以还要对其进行</a:t>
            </a:r>
            <a:r>
              <a:rPr lang="zh-CN" altLang="en-US" dirty="0">
                <a:solidFill>
                  <a:schemeClr val="accent2"/>
                </a:solidFill>
              </a:rPr>
              <a:t>频数校正</a:t>
            </a:r>
            <a:r>
              <a:rPr lang="zh-CN" altLang="en-US" dirty="0"/>
              <a:t>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1A4E57-9F94-5631-186A-B3640128A4D7}"/>
              </a:ext>
            </a:extLst>
          </p:cNvPr>
          <p:cNvSpPr/>
          <p:nvPr/>
        </p:nvSpPr>
        <p:spPr>
          <a:xfrm>
            <a:off x="5136776" y="2138082"/>
            <a:ext cx="5015752" cy="4975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3AF7A5-8B9C-BF99-9F57-0EEBD3F6686B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64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82479-1E4B-5B55-6E1C-7952ACAA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</a:t>
            </a:r>
            <a:r>
              <a:rPr lang="zh-CN" altLang="en-US" sz="3600" dirty="0"/>
              <a:t>构建</a:t>
            </a:r>
            <a:r>
              <a:rPr lang="en-US" altLang="zh-CN" sz="3600" dirty="0"/>
              <a:t>MAP</a:t>
            </a:r>
            <a:r>
              <a:rPr lang="zh-CN" altLang="en-US" sz="3600" dirty="0"/>
              <a:t>矩阵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A4CC2C-B9C0-CC92-85A1-68BC220B2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1"/>
          <a:stretch/>
        </p:blipFill>
        <p:spPr>
          <a:xfrm>
            <a:off x="669925" y="1701396"/>
            <a:ext cx="3678825" cy="4284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77459E-B2AF-2F3E-CC79-1B885413571D}"/>
              </a:ext>
            </a:extLst>
          </p:cNvPr>
          <p:cNvSpPr txBox="1"/>
          <p:nvPr/>
        </p:nvSpPr>
        <p:spPr>
          <a:xfrm>
            <a:off x="669925" y="1180382"/>
            <a:ext cx="156966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分析数据流图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8B4950-3A31-6F23-F2BE-A81278A51A17}"/>
              </a:ext>
            </a:extLst>
          </p:cNvPr>
          <p:cNvSpPr txBox="1"/>
          <p:nvPr/>
        </p:nvSpPr>
        <p:spPr>
          <a:xfrm>
            <a:off x="4646120" y="1180382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r>
              <a:rPr lang="zh-CN" altLang="en-US" dirty="0"/>
              <a:t>、利用</a:t>
            </a:r>
            <a:r>
              <a:rPr lang="en-US" altLang="zh-CN" dirty="0">
                <a:solidFill>
                  <a:schemeClr val="accent2"/>
                </a:solidFill>
              </a:rPr>
              <a:t>hash</a:t>
            </a:r>
            <a:r>
              <a:rPr lang="zh-CN" altLang="en-US" dirty="0">
                <a:solidFill>
                  <a:schemeClr val="accent2"/>
                </a:solidFill>
              </a:rPr>
              <a:t>散列</a:t>
            </a:r>
            <a:r>
              <a:rPr lang="zh-CN" altLang="en-US" dirty="0"/>
              <a:t>构建</a:t>
            </a:r>
            <a:r>
              <a:rPr lang="en-US" altLang="zh-CN" dirty="0"/>
              <a:t>MAP</a:t>
            </a:r>
            <a:r>
              <a:rPr lang="zh-CN" altLang="en-US" dirty="0"/>
              <a:t>映射文件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F33573-6CFE-6919-9DA3-2F8FF43D6972}"/>
              </a:ext>
            </a:extLst>
          </p:cNvPr>
          <p:cNvSpPr txBox="1"/>
          <p:nvPr/>
        </p:nvSpPr>
        <p:spPr>
          <a:xfrm>
            <a:off x="4646120" y="1701396"/>
            <a:ext cx="6874367" cy="41960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def </a:t>
            </a:r>
            <a:r>
              <a:rPr lang="en-US" altLang="zh-CN" b="1" i="1" dirty="0"/>
              <a:t>HashCandidates</a:t>
            </a:r>
            <a:r>
              <a:rPr lang="en-US" altLang="zh-CN" dirty="0"/>
              <a:t>(params, stdin, stdout):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num_bloombits = params.num_bloombits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csv_out = csv.writer(stdout)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for line in stdin: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word = line.strip() </a:t>
            </a:r>
            <a:r>
              <a:rPr lang="en-US" altLang="zh-CN" dirty="0">
                <a:solidFill>
                  <a:schemeClr val="accent4"/>
                </a:solidFill>
              </a:rPr>
              <a:t>#</a:t>
            </a:r>
            <a:r>
              <a:rPr lang="zh-CN" altLang="en-US" dirty="0">
                <a:solidFill>
                  <a:schemeClr val="accent4"/>
                </a:solidFill>
              </a:rPr>
              <a:t>移除首部空格</a:t>
            </a: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      row = [word]  </a:t>
            </a:r>
            <a:r>
              <a:rPr lang="en-US" altLang="zh-CN" dirty="0">
                <a:solidFill>
                  <a:schemeClr val="accent4"/>
                </a:solidFill>
              </a:rPr>
              <a:t>#</a:t>
            </a:r>
            <a:r>
              <a:rPr lang="zh-CN" altLang="en-US" dirty="0">
                <a:solidFill>
                  <a:schemeClr val="accent4"/>
                </a:solidFill>
              </a:rPr>
              <a:t>转换为列表数据类型</a:t>
            </a: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      for cohort in </a:t>
            </a:r>
            <a:r>
              <a:rPr lang="en-US" altLang="zh-CN" dirty="0">
                <a:solidFill>
                  <a:schemeClr val="tx1"/>
                </a:solidFill>
              </a:rPr>
              <a:t>range</a:t>
            </a:r>
            <a:r>
              <a:rPr lang="en-US" altLang="zh-CN" dirty="0"/>
              <a:t>(params.num_cohorts):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    bloom_bits = rappor.</a:t>
            </a:r>
            <a:r>
              <a:rPr lang="en-US" altLang="zh-CN" dirty="0">
                <a:solidFill>
                  <a:schemeClr val="accent2"/>
                </a:solidFill>
              </a:rPr>
              <a:t>get_bloom_bits</a:t>
            </a:r>
            <a:r>
              <a:rPr lang="en-US" altLang="zh-CN" dirty="0"/>
              <a:t>(word, cohort,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                                       params.num_hashes,num_bloombits)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csv_out.writerow(row)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3F8095-D2E1-76BA-9AAD-08D13D7AD70E}"/>
              </a:ext>
            </a:extLst>
          </p:cNvPr>
          <p:cNvSpPr txBox="1"/>
          <p:nvPr/>
        </p:nvSpPr>
        <p:spPr>
          <a:xfrm>
            <a:off x="9373804" y="1182477"/>
            <a:ext cx="1531188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dist_map.csv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ECE1612-A7A9-DB3D-1209-4243D1748156}"/>
              </a:ext>
            </a:extLst>
          </p:cNvPr>
          <p:cNvSpPr/>
          <p:nvPr/>
        </p:nvSpPr>
        <p:spPr>
          <a:xfrm>
            <a:off x="2239584" y="3711195"/>
            <a:ext cx="976157" cy="320757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C46CC0-E228-0C40-2341-1FD617430F28}"/>
              </a:ext>
            </a:extLst>
          </p:cNvPr>
          <p:cNvSpPr/>
          <p:nvPr/>
        </p:nvSpPr>
        <p:spPr>
          <a:xfrm>
            <a:off x="2325890" y="3093004"/>
            <a:ext cx="889851" cy="32075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F37A27E-B9B4-B77A-0129-032FBF94EE7F}"/>
              </a:ext>
            </a:extLst>
          </p:cNvPr>
          <p:cNvSpPr/>
          <p:nvPr/>
        </p:nvSpPr>
        <p:spPr>
          <a:xfrm>
            <a:off x="2515473" y="1757551"/>
            <a:ext cx="889851" cy="27155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BAB03D-7257-AB49-73A4-33AA6D7A6D3D}"/>
              </a:ext>
            </a:extLst>
          </p:cNvPr>
          <p:cNvSpPr/>
          <p:nvPr/>
        </p:nvSpPr>
        <p:spPr>
          <a:xfrm>
            <a:off x="3563863" y="1757550"/>
            <a:ext cx="646060" cy="27155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D25DF2-2E4C-7675-485A-4D52C9F3D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034" y="1701396"/>
            <a:ext cx="2967024" cy="28798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BE63330-936D-10F1-C7D1-D16861A2EA55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28757D-AB1D-66A0-2B31-967DFB22A535}"/>
              </a:ext>
            </a:extLst>
          </p:cNvPr>
          <p:cNvSpPr/>
          <p:nvPr/>
        </p:nvSpPr>
        <p:spPr>
          <a:xfrm>
            <a:off x="4882243" y="4351563"/>
            <a:ext cx="6638244" cy="11021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FAA4D8F-286E-415C-11E2-72735E35B900}"/>
              </a:ext>
            </a:extLst>
          </p:cNvPr>
          <p:cNvSpPr/>
          <p:nvPr/>
        </p:nvSpPr>
        <p:spPr>
          <a:xfrm>
            <a:off x="4792436" y="2237014"/>
            <a:ext cx="4163598" cy="19174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6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5" grpId="0" animBg="1"/>
      <p:bldP spid="1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CC7CA-3206-CBED-A396-2C0D1845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——RAPPOR</a:t>
            </a:r>
            <a:r>
              <a:rPr lang="zh-CN" altLang="en-US" sz="3600" dirty="0"/>
              <a:t>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A12C87-3EC8-8032-D49F-BB68305C3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1"/>
          <a:stretch/>
        </p:blipFill>
        <p:spPr>
          <a:xfrm>
            <a:off x="669925" y="1701396"/>
            <a:ext cx="3678825" cy="4284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6A76C5-04F2-C41B-293E-5434F2B4E89F}"/>
              </a:ext>
            </a:extLst>
          </p:cNvPr>
          <p:cNvSpPr txBox="1"/>
          <p:nvPr/>
        </p:nvSpPr>
        <p:spPr>
          <a:xfrm>
            <a:off x="669925" y="1180382"/>
            <a:ext cx="156966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分析数据流图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934B21-3A00-D262-3E7F-4757E2513AFE}"/>
              </a:ext>
            </a:extLst>
          </p:cNvPr>
          <p:cNvSpPr txBox="1"/>
          <p:nvPr/>
        </p:nvSpPr>
        <p:spPr>
          <a:xfrm>
            <a:off x="4504494" y="1164066"/>
            <a:ext cx="432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RAPPOR</a:t>
            </a:r>
            <a:r>
              <a:rPr lang="zh-CN" altLang="en-US" dirty="0"/>
              <a:t>分析（</a:t>
            </a:r>
            <a:r>
              <a:rPr lang="en-US" altLang="zh-CN" dirty="0"/>
              <a:t>RAPPOR Analysis</a:t>
            </a:r>
            <a:r>
              <a:rPr lang="zh-CN" altLang="en-US" dirty="0"/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7DA294-4C14-4D3A-F5EF-47DA6B013882}"/>
              </a:ext>
            </a:extLst>
          </p:cNvPr>
          <p:cNvSpPr/>
          <p:nvPr/>
        </p:nvSpPr>
        <p:spPr>
          <a:xfrm>
            <a:off x="1583323" y="4283565"/>
            <a:ext cx="718019" cy="33753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278FCF-3DD2-DCA7-3C6C-56BDE541EE4C}"/>
              </a:ext>
            </a:extLst>
          </p:cNvPr>
          <p:cNvSpPr/>
          <p:nvPr/>
        </p:nvSpPr>
        <p:spPr>
          <a:xfrm>
            <a:off x="2453742" y="4282542"/>
            <a:ext cx="669947" cy="33753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F3763D-9F2C-4210-172C-FC5F9AE7DF53}"/>
              </a:ext>
            </a:extLst>
          </p:cNvPr>
          <p:cNvSpPr/>
          <p:nvPr/>
        </p:nvSpPr>
        <p:spPr>
          <a:xfrm>
            <a:off x="1583323" y="1742034"/>
            <a:ext cx="779388" cy="33753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913E8E7-F9EA-5E53-77FC-3C7780E7552E}"/>
              </a:ext>
            </a:extLst>
          </p:cNvPr>
          <p:cNvSpPr/>
          <p:nvPr/>
        </p:nvSpPr>
        <p:spPr>
          <a:xfrm>
            <a:off x="2480337" y="4891119"/>
            <a:ext cx="669947" cy="33753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70AF71-0423-2907-E155-9C4131AD2C38}"/>
              </a:ext>
            </a:extLst>
          </p:cNvPr>
          <p:cNvSpPr txBox="1"/>
          <p:nvPr/>
        </p:nvSpPr>
        <p:spPr>
          <a:xfrm>
            <a:off x="4412439" y="1698285"/>
            <a:ext cx="7108048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b="1" i="1" dirty="0"/>
              <a:t>EstimateBloomCounts</a:t>
            </a:r>
            <a:r>
              <a:rPr lang="en-US" altLang="zh-CN" sz="1600" dirty="0"/>
              <a:t> &lt;- function(params, obs_counts) {</a:t>
            </a:r>
          </a:p>
          <a:p>
            <a:r>
              <a:rPr lang="en-US" altLang="zh-CN" sz="1600" dirty="0"/>
              <a:t>    stopifnot(m == nrow(obs_counts), k + 1 == ncol(obs_counts))</a:t>
            </a:r>
          </a:p>
          <a:p>
            <a:r>
              <a:rPr lang="en-US" altLang="zh-CN" sz="1600" dirty="0"/>
              <a:t>    p11 &lt;- q * (1 - f/2) + p * f / 2  </a:t>
            </a:r>
          </a:p>
          <a:p>
            <a:r>
              <a:rPr lang="en-US" altLang="zh-CN" sz="1600" dirty="0"/>
              <a:t>    p01 &lt;- p * (1 - f/2) + q * f / 2   </a:t>
            </a:r>
          </a:p>
          <a:p>
            <a:r>
              <a:rPr lang="en-US" altLang="zh-CN" sz="1600" dirty="0"/>
              <a:t>    p2 &lt;- p11 - p01  </a:t>
            </a:r>
            <a:r>
              <a:rPr lang="en-US" altLang="zh-CN" sz="1600" dirty="0">
                <a:solidFill>
                  <a:schemeClr val="accent4"/>
                </a:solidFill>
              </a:rPr>
              <a:t># ==(1-f)(q-p)</a:t>
            </a:r>
          </a:p>
          <a:p>
            <a:r>
              <a:rPr lang="en-US" altLang="zh-CN" sz="1600" dirty="0">
                <a:solidFill>
                  <a:schemeClr val="accent4"/>
                </a:solidFill>
              </a:rPr>
              <a:t>#dim()</a:t>
            </a:r>
            <a:r>
              <a:rPr lang="zh-CN" altLang="en-US" sz="1600" dirty="0">
                <a:solidFill>
                  <a:schemeClr val="accent4"/>
                </a:solidFill>
              </a:rPr>
              <a:t>获取或设置指定矩阵的维数，</a:t>
            </a:r>
            <a:r>
              <a:rPr lang="en-US" altLang="zh-CN" sz="1600" dirty="0">
                <a:solidFill>
                  <a:schemeClr val="accent4"/>
                </a:solidFill>
              </a:rPr>
              <a:t>c()</a:t>
            </a:r>
            <a:r>
              <a:rPr lang="zh-CN" altLang="en-US" sz="1600" dirty="0">
                <a:solidFill>
                  <a:schemeClr val="accent4"/>
                </a:solidFill>
              </a:rPr>
              <a:t>将数据组合成向量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    </a:t>
            </a:r>
            <a:r>
              <a:rPr lang="en-US" altLang="zh-CN" sz="1600" dirty="0">
                <a:solidFill>
                  <a:schemeClr val="accent2"/>
                </a:solidFill>
              </a:rPr>
              <a:t>dim</a:t>
            </a:r>
            <a:r>
              <a:rPr lang="en-US" altLang="zh-CN" sz="1600" dirty="0">
                <a:solidFill>
                  <a:schemeClr val="tx1"/>
                </a:solidFill>
              </a:rPr>
              <a:t>(obs_counts) &lt;- </a:t>
            </a:r>
            <a:r>
              <a:rPr lang="en-US" altLang="zh-CN" sz="1600" dirty="0">
                <a:solidFill>
                  <a:schemeClr val="accent2"/>
                </a:solidFill>
              </a:rPr>
              <a:t>c</a:t>
            </a:r>
            <a:r>
              <a:rPr lang="en-US" altLang="zh-CN" sz="1600" dirty="0">
                <a:solidFill>
                  <a:schemeClr val="tx1"/>
                </a:solidFill>
              </a:rPr>
              <a:t>(m, k + 1)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r>
              <a:rPr lang="en-US" altLang="zh-CN" sz="1600" dirty="0">
                <a:solidFill>
                  <a:schemeClr val="accent4"/>
                </a:solidFill>
              </a:rPr>
              <a:t> #m*k</a:t>
            </a:r>
            <a:r>
              <a:rPr lang="zh-CN" altLang="en-US" sz="1600" dirty="0">
                <a:solidFill>
                  <a:schemeClr val="accent4"/>
                </a:solidFill>
              </a:rPr>
              <a:t>的矩阵，具有在真实</a:t>
            </a:r>
            <a:r>
              <a:rPr lang="en-US" altLang="zh-CN" sz="1600" dirty="0">
                <a:solidFill>
                  <a:schemeClr val="accent4"/>
                </a:solidFill>
              </a:rPr>
              <a:t>bloom filter</a:t>
            </a:r>
            <a:r>
              <a:rPr lang="zh-CN" altLang="en-US" sz="1600" dirty="0">
                <a:solidFill>
                  <a:schemeClr val="accent4"/>
                </a:solidFill>
              </a:rPr>
              <a:t>中设置为</a:t>
            </a:r>
            <a:r>
              <a:rPr lang="en-US" altLang="zh-CN" sz="1600" dirty="0">
                <a:solidFill>
                  <a:schemeClr val="accent4"/>
                </a:solidFill>
              </a:rPr>
              <a:t>1</a:t>
            </a:r>
            <a:r>
              <a:rPr lang="zh-CN" altLang="en-US" sz="1600" dirty="0">
                <a:solidFill>
                  <a:schemeClr val="accent4"/>
                </a:solidFill>
              </a:rPr>
              <a:t>的每个比特的概率的估计计数。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r>
              <a:rPr lang="en-US" altLang="zh-CN" sz="1600" dirty="0">
                <a:solidFill>
                  <a:schemeClr val="accent2"/>
                </a:solidFill>
              </a:rPr>
              <a:t>    ests </a:t>
            </a:r>
            <a:r>
              <a:rPr lang="en-US" altLang="zh-CN" sz="1600" dirty="0">
                <a:solidFill>
                  <a:schemeClr val="tx1"/>
                </a:solidFill>
              </a:rPr>
              <a:t>&lt;- </a:t>
            </a:r>
            <a:r>
              <a:rPr lang="en-US" altLang="zh-CN" sz="1600" dirty="0">
                <a:solidFill>
                  <a:schemeClr val="accent2"/>
                </a:solidFill>
              </a:rPr>
              <a:t>apply</a:t>
            </a:r>
            <a:r>
              <a:rPr lang="en-US" altLang="zh-CN" sz="1600" dirty="0">
                <a:solidFill>
                  <a:schemeClr val="tx1"/>
                </a:solidFill>
              </a:rPr>
              <a:t>(obs_counts, 1, function(cohort_row) {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          N &lt;- cohort_row[1]   </a:t>
            </a:r>
            <a:r>
              <a:rPr lang="en-US" altLang="zh-CN" sz="1600" dirty="0">
                <a:solidFill>
                  <a:schemeClr val="accent4"/>
                </a:solidFill>
              </a:rPr>
              <a:t>#</a:t>
            </a:r>
            <a:r>
              <a:rPr lang="zh-CN" altLang="en-US" sz="1600" dirty="0">
                <a:solidFill>
                  <a:schemeClr val="accent4"/>
                </a:solidFill>
              </a:rPr>
              <a:t>队列的样本量</a:t>
            </a:r>
            <a:r>
              <a:rPr lang="en-US" altLang="zh-CN" sz="1600" dirty="0">
                <a:solidFill>
                  <a:schemeClr val="accent4"/>
                </a:solidFill>
              </a:rPr>
              <a:t>——</a:t>
            </a:r>
            <a:r>
              <a:rPr lang="zh-CN" altLang="en-US" sz="1600" dirty="0">
                <a:solidFill>
                  <a:schemeClr val="accent4"/>
                </a:solidFill>
              </a:rPr>
              <a:t>第一列为总数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          v &lt;- cohort_row[-1]   </a:t>
            </a:r>
            <a:r>
              <a:rPr lang="en-US" altLang="zh-CN" sz="1600" dirty="0">
                <a:solidFill>
                  <a:schemeClr val="accent4"/>
                </a:solidFill>
              </a:rPr>
              <a:t>#</a:t>
            </a:r>
            <a:r>
              <a:rPr lang="zh-CN" altLang="en-US" sz="1600" dirty="0">
                <a:solidFill>
                  <a:schemeClr val="accent4"/>
                </a:solidFill>
              </a:rPr>
              <a:t>所有单个位的计数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r>
              <a:rPr lang="en-US" altLang="zh-CN" sz="1600" dirty="0">
                <a:solidFill>
                  <a:schemeClr val="accent4"/>
                </a:solidFill>
              </a:rPr>
              <a:t>         </a:t>
            </a:r>
            <a:r>
              <a:rPr lang="en-US" altLang="zh-CN" sz="1600" dirty="0">
                <a:solidFill>
                  <a:schemeClr val="accent2"/>
                </a:solidFill>
              </a:rPr>
              <a:t>(v - p01 * N) / p2  </a:t>
            </a:r>
            <a:r>
              <a:rPr lang="en-US" altLang="zh-CN" sz="1600" dirty="0">
                <a:solidFill>
                  <a:schemeClr val="accent4"/>
                </a:solidFill>
              </a:rPr>
              <a:t>#</a:t>
            </a:r>
            <a:r>
              <a:rPr lang="zh-CN" altLang="en-US" sz="1600" dirty="0">
                <a:solidFill>
                  <a:schemeClr val="accent4"/>
                </a:solidFill>
              </a:rPr>
              <a:t>按公式计算无偏频数估计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}</a:t>
            </a:r>
            <a:r>
              <a:rPr lang="zh-CN" altLang="en-US" sz="1600" dirty="0">
                <a:solidFill>
                  <a:schemeClr val="tx1"/>
                </a:solidFill>
              </a:rPr>
              <a:t>）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    </a:t>
            </a:r>
            <a:r>
              <a:rPr lang="pt-BR" altLang="zh-CN" sz="1600" dirty="0">
                <a:solidFill>
                  <a:schemeClr val="tx1"/>
                </a:solidFill>
              </a:rPr>
              <a:t>dim(ests) &lt;- c(k, m)</a:t>
            </a:r>
          </a:p>
          <a:p>
            <a:r>
              <a:rPr lang="pt-BR" altLang="zh-CN" sz="1600" dirty="0">
                <a:solidFill>
                  <a:schemeClr val="tx1"/>
                </a:solidFill>
              </a:rPr>
              <a:t>   </a:t>
            </a:r>
            <a:r>
              <a:rPr lang="en-US" altLang="zh-CN" sz="16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……  </a:t>
            </a:r>
            <a:r>
              <a:rPr lang="en-US" altLang="zh-CN" sz="1600" dirty="0">
                <a:solidFill>
                  <a:schemeClr val="accent4"/>
                </a:solidFill>
              </a:rPr>
              <a:t>#</a:t>
            </a:r>
            <a:r>
              <a:rPr lang="zh-CN" altLang="en-US" sz="1600" dirty="0">
                <a:solidFill>
                  <a:schemeClr val="accent4"/>
                </a:solidFill>
              </a:rPr>
              <a:t>计算标准偏差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    list(estimates = ests, stds = stds)  </a:t>
            </a:r>
            <a:r>
              <a:rPr lang="en-US" altLang="zh-CN" sz="1600" dirty="0">
                <a:solidFill>
                  <a:schemeClr val="accent4"/>
                </a:solidFill>
              </a:rPr>
              <a:t>#</a:t>
            </a:r>
            <a:r>
              <a:rPr lang="zh-CN" altLang="en-US" sz="1600" dirty="0">
                <a:solidFill>
                  <a:schemeClr val="accent4"/>
                </a:solidFill>
              </a:rPr>
              <a:t>返回校正后的数据及标准偏差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DE5649-D432-1474-D1F5-FA955BF55303}"/>
              </a:ext>
            </a:extLst>
          </p:cNvPr>
          <p:cNvSpPr txBox="1"/>
          <p:nvPr/>
        </p:nvSpPr>
        <p:spPr>
          <a:xfrm>
            <a:off x="8941475" y="1178826"/>
            <a:ext cx="1107996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频数校正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422A593-1B0C-4D99-56B0-3818AD351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107" y="4790812"/>
            <a:ext cx="3456732" cy="73158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33F4D75-F732-B2BB-ED1F-B9A1C031A3D2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0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endParaRPr lang="zh-CN" altLang="en-US" sz="1200" b="1" kern="0" dirty="0">
                <a:solidFill>
                  <a:prstClr val="white">
                    <a:lumMod val="10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r>
                <a:rPr lang="zh-CN" altLang="en-US" sz="3600" b="1" kern="0" dirty="0">
                  <a:solidFill>
                    <a:prstClr val="white">
                      <a:lumMod val="100000"/>
                    </a:prst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</a:p>
          </p:txBody>
        </p:sp>
      </p:grpSp>
      <p:grpSp>
        <p:nvGrpSpPr>
          <p:cNvPr id="79" name="Group 3"/>
          <p:cNvGrpSpPr/>
          <p:nvPr/>
        </p:nvGrpSpPr>
        <p:grpSpPr>
          <a:xfrm>
            <a:off x="3923685" y="2398752"/>
            <a:ext cx="6456651" cy="543956"/>
            <a:chOff x="4267200" y="1600200"/>
            <a:chExt cx="6963691" cy="739140"/>
          </a:xfrm>
        </p:grpSpPr>
        <p:sp>
          <p:nvSpPr>
            <p:cNvPr id="80" name="TextBox 4"/>
            <p:cNvSpPr txBox="1"/>
            <p:nvPr/>
          </p:nvSpPr>
          <p:spPr>
            <a:xfrm>
              <a:off x="5371429" y="1665097"/>
              <a:ext cx="5859462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rgbClr val="FF0000"/>
                  </a:solidFill>
                  <a:latin typeface="+mn-ea"/>
                  <a:cs typeface="+mn-ea"/>
                  <a:sym typeface="+mn-lt"/>
                </a:rPr>
                <a:t>项目介绍</a:t>
              </a:r>
              <a:endParaRPr lang="zh-CN" altLang="en-MY" sz="2800" dirty="0">
                <a:solidFill>
                  <a:srgbClr val="FF0000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1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/>
        </p:nvGrpSpPr>
        <p:grpSpPr>
          <a:xfrm>
            <a:off x="3923686" y="3408044"/>
            <a:ext cx="7509576" cy="543956"/>
            <a:chOff x="4267200" y="1600200"/>
            <a:chExt cx="8099310" cy="739140"/>
          </a:xfrm>
        </p:grpSpPr>
        <p:sp>
          <p:nvSpPr>
            <p:cNvPr id="85" name="TextBox 4"/>
            <p:cNvSpPr txBox="1"/>
            <p:nvPr/>
          </p:nvSpPr>
          <p:spPr>
            <a:xfrm>
              <a:off x="5331996" y="1682047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effectLst/>
                </a:rPr>
                <a:t>内容详述</a:t>
              </a:r>
              <a:endParaRPr lang="en-US" altLang="zh-CN" sz="2800" dirty="0">
                <a:effectLst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2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923687" y="5255817"/>
            <a:ext cx="6994873" cy="543897"/>
            <a:chOff x="3888137" y="4542748"/>
            <a:chExt cx="6994873" cy="543897"/>
          </a:xfrm>
        </p:grpSpPr>
        <p:sp>
          <p:nvSpPr>
            <p:cNvPr id="90" name="TextBox 4"/>
            <p:cNvSpPr txBox="1"/>
            <p:nvPr/>
          </p:nvSpPr>
          <p:spPr>
            <a:xfrm>
              <a:off x="4902772" y="4575172"/>
              <a:ext cx="5980238" cy="483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latin typeface="+mn-ea"/>
                  <a:cs typeface="+mn-ea"/>
                  <a:sym typeface="+mn-lt"/>
                </a:rPr>
                <a:t>总结展望</a:t>
              </a:r>
              <a:endParaRPr lang="zh-CN" altLang="en-MY" sz="2800" dirty="0"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888137" y="4542748"/>
              <a:ext cx="786605" cy="543897"/>
              <a:chOff x="3888137" y="4542748"/>
              <a:chExt cx="786605" cy="543897"/>
            </a:xfrm>
          </p:grpSpPr>
          <p:sp>
            <p:nvSpPr>
              <p:cNvPr id="30" name="Rectangle 6"/>
              <p:cNvSpPr/>
              <p:nvPr/>
            </p:nvSpPr>
            <p:spPr>
              <a:xfrm>
                <a:off x="3917592" y="4578204"/>
                <a:ext cx="757150" cy="508441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04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31" name="Right Triangle 7"/>
              <p:cNvSpPr/>
              <p:nvPr/>
            </p:nvSpPr>
            <p:spPr>
              <a:xfrm rot="5400000">
                <a:off x="3915580" y="4515305"/>
                <a:ext cx="211190" cy="26607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Group 3"/>
          <p:cNvGrpSpPr/>
          <p:nvPr/>
        </p:nvGrpSpPr>
        <p:grpSpPr>
          <a:xfrm>
            <a:off x="3923687" y="4361463"/>
            <a:ext cx="7509576" cy="543956"/>
            <a:chOff x="4267200" y="1600200"/>
            <a:chExt cx="8099310" cy="739140"/>
          </a:xfrm>
        </p:grpSpPr>
        <p:sp>
          <p:nvSpPr>
            <p:cNvPr id="19" name="TextBox 4"/>
            <p:cNvSpPr txBox="1"/>
            <p:nvPr/>
          </p:nvSpPr>
          <p:spPr>
            <a:xfrm>
              <a:off x="5331996" y="166413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effectLst/>
                </a:rPr>
                <a:t>代码实现</a:t>
              </a:r>
              <a:endParaRPr lang="en-US" altLang="zh-CN" sz="2800" dirty="0">
                <a:effectLst/>
              </a:endParaRPr>
            </a:p>
          </p:txBody>
        </p:sp>
        <p:grpSp>
          <p:nvGrpSpPr>
            <p:cNvPr id="20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21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3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22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2DBEC-125B-5340-A9C7-2B92378D2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——RAPPOR</a:t>
            </a:r>
            <a:r>
              <a:rPr lang="zh-CN" altLang="en-US" sz="3600" dirty="0"/>
              <a:t>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1CCE66-7C55-0697-EDF6-C6CAAFCCDE31}"/>
              </a:ext>
            </a:extLst>
          </p:cNvPr>
          <p:cNvSpPr txBox="1"/>
          <p:nvPr/>
        </p:nvSpPr>
        <p:spPr>
          <a:xfrm>
            <a:off x="658747" y="1662379"/>
            <a:ext cx="7007353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i="1" dirty="0"/>
              <a:t>FitLasso</a:t>
            </a:r>
            <a:r>
              <a:rPr lang="en-US" altLang="zh-CN" dirty="0"/>
              <a:t> &lt;- function(</a:t>
            </a:r>
            <a:r>
              <a:rPr lang="en-US" altLang="zh-CN" dirty="0">
                <a:solidFill>
                  <a:schemeClr val="accent2"/>
                </a:solidFill>
              </a:rPr>
              <a:t>X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2"/>
                </a:solidFill>
              </a:rPr>
              <a:t>Y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2"/>
                </a:solidFill>
              </a:rPr>
              <a:t>intercept</a:t>
            </a:r>
            <a:r>
              <a:rPr lang="en-US" altLang="zh-CN" dirty="0"/>
              <a:t> = TRUE) {  </a:t>
            </a:r>
          </a:p>
          <a:p>
            <a:r>
              <a:rPr lang="en-US" altLang="zh-CN" dirty="0"/>
              <a:t>mod &lt;- </a:t>
            </a:r>
            <a:r>
              <a:rPr lang="en-US" altLang="zh-CN" dirty="0">
                <a:solidFill>
                  <a:schemeClr val="accent2"/>
                </a:solidFill>
              </a:rPr>
              <a:t>try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chemeClr val="accent2"/>
                </a:solidFill>
              </a:rPr>
              <a:t>glmnet</a:t>
            </a:r>
            <a:r>
              <a:rPr lang="en-US" altLang="zh-CN" dirty="0"/>
              <a:t>(X, Y, standardize = FALSE, intercept = intercept,</a:t>
            </a:r>
          </a:p>
          <a:p>
            <a:r>
              <a:rPr lang="en-US" altLang="zh-CN" dirty="0"/>
              <a:t>                      lower.limits = 0,  </a:t>
            </a:r>
            <a:r>
              <a:rPr lang="en-US" altLang="zh-CN" dirty="0">
                <a:solidFill>
                  <a:schemeClr val="accent4"/>
                </a:solidFill>
              </a:rPr>
              <a:t>#</a:t>
            </a:r>
            <a:r>
              <a:rPr lang="zh-CN" altLang="en-US" dirty="0">
                <a:solidFill>
                  <a:schemeClr val="accent4"/>
                </a:solidFill>
              </a:rPr>
              <a:t>设置输出非负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en-US" altLang="zh-CN" dirty="0"/>
              <a:t>                      pmax = min(500, length(Y) * .8)), </a:t>
            </a:r>
            <a:r>
              <a:rPr lang="en-US" altLang="zh-CN" dirty="0">
                <a:solidFill>
                  <a:schemeClr val="accent4"/>
                </a:solidFill>
              </a:rPr>
              <a:t>#</a:t>
            </a:r>
            <a:r>
              <a:rPr lang="zh-CN" altLang="en-US" dirty="0">
                <a:solidFill>
                  <a:schemeClr val="accent4"/>
                </a:solidFill>
              </a:rPr>
              <a:t>避免过拟合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en-US" altLang="zh-CN" dirty="0"/>
              <a:t>                  silent = TRUE)</a:t>
            </a:r>
          </a:p>
          <a:p>
            <a:r>
              <a:rPr lang="en-US" altLang="zh-CN" dirty="0">
                <a:solidFill>
                  <a:schemeClr val="accent4"/>
                </a:solidFill>
              </a:rPr>
              <a:t>#</a:t>
            </a:r>
            <a:r>
              <a:rPr lang="zh-CN" altLang="en-US" dirty="0">
                <a:solidFill>
                  <a:schemeClr val="accent4"/>
                </a:solidFill>
              </a:rPr>
              <a:t> 如果拟合失败，则返回空的数据框架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en-US" altLang="zh-CN" dirty="0"/>
              <a:t>if (class(mod)[1] == "try-error") {</a:t>
            </a:r>
          </a:p>
          <a:p>
            <a:r>
              <a:rPr lang="en-US" altLang="zh-CN" dirty="0"/>
              <a:t>    coefs &lt;- setNames(rep(0, ncol(X)), colnames(X)) } </a:t>
            </a:r>
          </a:p>
          <a:p>
            <a:r>
              <a:rPr lang="en-US" altLang="zh-CN" dirty="0"/>
              <a:t>else {</a:t>
            </a:r>
          </a:p>
          <a:p>
            <a:r>
              <a:rPr lang="en-US" altLang="zh-CN" dirty="0">
                <a:solidFill>
                  <a:schemeClr val="accent4"/>
                </a:solidFill>
              </a:rPr>
              <a:t>#coef()</a:t>
            </a:r>
            <a:r>
              <a:rPr lang="zh-CN" altLang="en-US" dirty="0">
                <a:solidFill>
                  <a:schemeClr val="accent4"/>
                </a:solidFill>
              </a:rPr>
              <a:t>是一个通用的函数提取返回的对象建模功能模型系数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en-US" altLang="zh-CN" dirty="0"/>
              <a:t>    coefs &lt;- coef(mod)</a:t>
            </a:r>
          </a:p>
          <a:p>
            <a:r>
              <a:rPr lang="en-US" altLang="zh-CN" dirty="0"/>
              <a:t>    coefs &lt;- coefs[-1, ncol(coefs), drop = FALSE]  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chemeClr val="accent4"/>
                </a:solidFill>
              </a:rPr>
              <a:t># coefs[1] </a:t>
            </a:r>
            <a:r>
              <a:rPr lang="zh-CN" altLang="en-US" dirty="0">
                <a:solidFill>
                  <a:schemeClr val="accent4"/>
                </a:solidFill>
              </a:rPr>
              <a:t>是截距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coefs  </a:t>
            </a:r>
            <a:r>
              <a:rPr lang="en-US" altLang="zh-CN" dirty="0">
                <a:solidFill>
                  <a:schemeClr val="accent4"/>
                </a:solidFill>
              </a:rPr>
              <a:t>#</a:t>
            </a:r>
            <a:r>
              <a:rPr lang="zh-CN" altLang="en-US" dirty="0">
                <a:solidFill>
                  <a:schemeClr val="accent4"/>
                </a:solidFill>
              </a:rPr>
              <a:t>提取指定</a:t>
            </a:r>
            <a:r>
              <a:rPr lang="en-US" altLang="zh-CN" dirty="0">
                <a:solidFill>
                  <a:schemeClr val="accent4"/>
                </a:solidFill>
              </a:rPr>
              <a:t>lambda</a:t>
            </a:r>
            <a:r>
              <a:rPr lang="zh-CN" altLang="en-US" dirty="0">
                <a:solidFill>
                  <a:schemeClr val="accent4"/>
                </a:solidFill>
              </a:rPr>
              <a:t>时特征的系数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4AD91E-64F0-6616-4F0A-22C25FDF85CB}"/>
              </a:ext>
            </a:extLst>
          </p:cNvPr>
          <p:cNvSpPr txBox="1"/>
          <p:nvPr/>
        </p:nvSpPr>
        <p:spPr>
          <a:xfrm>
            <a:off x="5038645" y="1160873"/>
            <a:ext cx="187743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LASSO</a:t>
            </a:r>
            <a:r>
              <a:rPr lang="zh-CN" altLang="en-US" dirty="0"/>
              <a:t>回归拟合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0981B23-9DB0-C165-C79F-EDF1E26DF7EC}"/>
              </a:ext>
            </a:extLst>
          </p:cNvPr>
          <p:cNvSpPr txBox="1"/>
          <p:nvPr/>
        </p:nvSpPr>
        <p:spPr>
          <a:xfrm>
            <a:off x="7855380" y="4413598"/>
            <a:ext cx="3622041" cy="17095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/>
                </a:solidFill>
              </a:rPr>
              <a:t>Glmnet</a:t>
            </a:r>
            <a:r>
              <a:rPr lang="zh-CN" altLang="en-US" dirty="0"/>
              <a:t>是一个通过惩罚极大似然来适应广义线性和相似模型的软件包，</a:t>
            </a:r>
            <a:r>
              <a:rPr lang="zh-CN" altLang="en-US" b="0" i="0" dirty="0">
                <a:solidFill>
                  <a:schemeClr val="tx1"/>
                </a:solidFill>
                <a:effectLst/>
                <a:latin typeface="-apple-system"/>
              </a:rPr>
              <a:t>筛选可以使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-apple-system"/>
              </a:rPr>
              <a:t>loss</a:t>
            </a:r>
            <a:r>
              <a:rPr lang="zh-CN" altLang="en-US" b="0" i="0" dirty="0">
                <a:solidFill>
                  <a:schemeClr val="tx1"/>
                </a:solidFill>
                <a:effectLst/>
                <a:latin typeface="-apple-system"/>
              </a:rPr>
              <a:t>达到最小的正则化参数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-apple-system"/>
              </a:rPr>
              <a:t>lambda</a:t>
            </a:r>
            <a:r>
              <a:rPr lang="zh-CN" altLang="en-US" b="0" i="0" dirty="0">
                <a:solidFill>
                  <a:schemeClr val="tx1"/>
                </a:solidFill>
                <a:effectLst/>
                <a:latin typeface="-apple-system"/>
              </a:rPr>
              <a:t>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CFF88BC-4D2B-82C9-6308-1E59E4CCAE2E}"/>
              </a:ext>
            </a:extLst>
          </p:cNvPr>
          <p:cNvSpPr txBox="1"/>
          <p:nvPr/>
        </p:nvSpPr>
        <p:spPr>
          <a:xfrm>
            <a:off x="3402106" y="5204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FC3110-F30D-4B98-8B85-1EF396EE7CB3}"/>
              </a:ext>
            </a:extLst>
          </p:cNvPr>
          <p:cNvSpPr txBox="1"/>
          <p:nvPr/>
        </p:nvSpPr>
        <p:spPr>
          <a:xfrm>
            <a:off x="7855380" y="1662379"/>
            <a:ext cx="3603113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LASSO</a:t>
            </a:r>
            <a:r>
              <a:rPr lang="zh-CN" altLang="en-US" dirty="0"/>
              <a:t>回归方法是一种</a:t>
            </a:r>
            <a:r>
              <a:rPr lang="zh-CN" altLang="en-US" dirty="0">
                <a:solidFill>
                  <a:schemeClr val="accent2"/>
                </a:solidFill>
              </a:rPr>
              <a:t>压缩估计</a:t>
            </a:r>
            <a:r>
              <a:rPr lang="zh-CN" altLang="en-US" dirty="0"/>
              <a:t>，它通过构造一个惩罚函数来得到一个较为精炼的模型，使其压缩一些回归系数，即强制系数绝对值之和小于某个固定值，同时设定一些回归系数为０。</a:t>
            </a:r>
            <a:r>
              <a:rPr lang="zh-CN" altLang="en-US" dirty="0">
                <a:solidFill>
                  <a:schemeClr val="accent2"/>
                </a:solidFill>
              </a:rPr>
              <a:t>在响应解码过程中主要用于估计部分较大的频数，而那些频数较小的项目直接作归０处理。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54E49F-FDA6-F8A1-9C29-41A3E2AE9CC7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552930-4468-60AC-B95D-7BF6B3BC69AF}"/>
              </a:ext>
            </a:extLst>
          </p:cNvPr>
          <p:cNvSpPr txBox="1"/>
          <p:nvPr/>
        </p:nvSpPr>
        <p:spPr>
          <a:xfrm>
            <a:off x="570269" y="1160873"/>
            <a:ext cx="432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RAPPOR</a:t>
            </a:r>
            <a:r>
              <a:rPr lang="zh-CN" altLang="en-US" dirty="0"/>
              <a:t>分析（</a:t>
            </a:r>
            <a:r>
              <a:rPr lang="en-US" altLang="zh-CN" dirty="0"/>
              <a:t>RAPPOR Analysis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8404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C9343-655B-40ED-6662-052565F5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三、代码实现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D72C52-2AC3-B0B0-CFE1-A06BB0D2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223143"/>
            <a:ext cx="5160186" cy="38647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8909B8-F310-7B2C-6A13-7FAD9EE4C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348" y="2190471"/>
            <a:ext cx="5237311" cy="389743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2B475FB-F910-0D0F-FC31-4479B237795E}"/>
              </a:ext>
            </a:extLst>
          </p:cNvPr>
          <p:cNvSpPr txBox="1"/>
          <p:nvPr/>
        </p:nvSpPr>
        <p:spPr>
          <a:xfrm>
            <a:off x="3797327" y="1256589"/>
            <a:ext cx="3892686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绘制真实分布和推断分布以进行比较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24E4AF-CDA3-2408-8ECA-F5389DF0713F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38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5FE90-DFAD-B2CE-927B-7BCEA816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573627-96F3-518E-82EB-82812609C20A}"/>
              </a:ext>
            </a:extLst>
          </p:cNvPr>
          <p:cNvSpPr txBox="1"/>
          <p:nvPr/>
        </p:nvSpPr>
        <p:spPr>
          <a:xfrm>
            <a:off x="4967982" y="1351126"/>
            <a:ext cx="2051972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3200" b="1" dirty="0"/>
              <a:t>rappor.py</a:t>
            </a:r>
            <a:endParaRPr lang="zh-CN" altLang="en-US" sz="3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7D9C07-1D12-63CE-DA9E-8181582EEE6D}"/>
              </a:ext>
            </a:extLst>
          </p:cNvPr>
          <p:cNvSpPr txBox="1"/>
          <p:nvPr/>
        </p:nvSpPr>
        <p:spPr>
          <a:xfrm>
            <a:off x="2318923" y="2288015"/>
            <a:ext cx="735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RAPPOR</a:t>
            </a:r>
            <a:r>
              <a:rPr lang="zh-CN" altLang="en-US" sz="2400" b="1" dirty="0"/>
              <a:t>代码库提供的，用于客户端编码扰动的实现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082CF2-E259-7E44-9268-85D48875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29" y="2995400"/>
            <a:ext cx="6484953" cy="257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44F2191-6C31-4023-844F-DC59CDEE8711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9B4C64FD-EA95-CAE1-4E00-DCA1119BA5C6}"/>
              </a:ext>
            </a:extLst>
          </p:cNvPr>
          <p:cNvSpPr/>
          <p:nvPr/>
        </p:nvSpPr>
        <p:spPr>
          <a:xfrm>
            <a:off x="3198480" y="3645617"/>
            <a:ext cx="356346" cy="1439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6738189A-8373-BFF6-9BC0-FC17AFFEADCE}"/>
              </a:ext>
            </a:extLst>
          </p:cNvPr>
          <p:cNvSpPr/>
          <p:nvPr/>
        </p:nvSpPr>
        <p:spPr>
          <a:xfrm>
            <a:off x="3191756" y="4090736"/>
            <a:ext cx="356346" cy="1439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945DC265-55BB-1BEA-452F-B8AE18D86DA3}"/>
              </a:ext>
            </a:extLst>
          </p:cNvPr>
          <p:cNvSpPr/>
          <p:nvPr/>
        </p:nvSpPr>
        <p:spPr>
          <a:xfrm>
            <a:off x="3191756" y="4585771"/>
            <a:ext cx="356346" cy="1439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62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1056C9-C76D-E734-C3D2-0BE43E24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——API</a:t>
            </a:r>
            <a:endParaRPr lang="zh-CN" altLang="en-US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02A56D-6A5D-80AD-7C3A-7AA514147499}"/>
              </a:ext>
            </a:extLst>
          </p:cNvPr>
          <p:cNvSpPr txBox="1"/>
          <p:nvPr/>
        </p:nvSpPr>
        <p:spPr>
          <a:xfrm>
            <a:off x="669925" y="1227382"/>
            <a:ext cx="2163028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b="1" dirty="0"/>
              <a:t>client/ rappor.py</a:t>
            </a:r>
            <a:endParaRPr lang="zh-CN" altLang="en-US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D29ED4-9465-65A1-B7A9-C4B4A854A6BA}"/>
              </a:ext>
            </a:extLst>
          </p:cNvPr>
          <p:cNvSpPr txBox="1"/>
          <p:nvPr/>
        </p:nvSpPr>
        <p:spPr>
          <a:xfrm>
            <a:off x="3270784" y="1258160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可以移植到任意</a:t>
            </a:r>
            <a:r>
              <a:rPr lang="en-US" altLang="zh-CN" dirty="0"/>
              <a:t>Python</a:t>
            </a:r>
            <a:r>
              <a:rPr lang="zh-CN" altLang="en-US" dirty="0"/>
              <a:t>项目中。使用方式：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CC4156-A2D4-1E5D-51AC-E1DCE8EC6696}"/>
              </a:ext>
            </a:extLst>
          </p:cNvPr>
          <p:cNvSpPr txBox="1"/>
          <p:nvPr/>
        </p:nvSpPr>
        <p:spPr>
          <a:xfrm>
            <a:off x="669925" y="1856952"/>
            <a:ext cx="808426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实现客户端的编码扰动步骤：使用</a:t>
            </a:r>
            <a:r>
              <a:rPr lang="en-US" altLang="zh-CN" dirty="0"/>
              <a:t>RAPPOR</a:t>
            </a:r>
            <a:r>
              <a:rPr lang="zh-CN" altLang="en-US" dirty="0"/>
              <a:t>算法来扰动用户的真实值并报告。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DC10A4-5E27-F055-4663-86854BB9C047}"/>
              </a:ext>
            </a:extLst>
          </p:cNvPr>
          <p:cNvSpPr txBox="1"/>
          <p:nvPr/>
        </p:nvSpPr>
        <p:spPr>
          <a:xfrm>
            <a:off x="2045243" y="3049476"/>
            <a:ext cx="1903085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get_bloom_bits()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989B9E-EC32-162A-9C28-325D06986D84}"/>
              </a:ext>
            </a:extLst>
          </p:cNvPr>
          <p:cNvSpPr txBox="1"/>
          <p:nvPr/>
        </p:nvSpPr>
        <p:spPr>
          <a:xfrm>
            <a:off x="2045243" y="3746932"/>
            <a:ext cx="1903085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get_prr_masks()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E8D91E-3CB3-6720-C6AB-880807EDA2BA}"/>
              </a:ext>
            </a:extLst>
          </p:cNvPr>
          <p:cNvSpPr txBox="1"/>
          <p:nvPr/>
        </p:nvSpPr>
        <p:spPr>
          <a:xfrm>
            <a:off x="2045243" y="4444388"/>
            <a:ext cx="1903085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SecureIrrRand()</a:t>
            </a:r>
            <a:endParaRPr lang="zh-CN" altLang="en-US" dirty="0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1796DAD7-8659-9794-A46F-53AB63C7CA84}"/>
              </a:ext>
            </a:extLst>
          </p:cNvPr>
          <p:cNvSpPr/>
          <p:nvPr/>
        </p:nvSpPr>
        <p:spPr>
          <a:xfrm>
            <a:off x="1466721" y="3251251"/>
            <a:ext cx="497092" cy="139621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50F44B-4960-6631-39B1-F91DD215D000}"/>
              </a:ext>
            </a:extLst>
          </p:cNvPr>
          <p:cNvSpPr txBox="1"/>
          <p:nvPr/>
        </p:nvSpPr>
        <p:spPr>
          <a:xfrm>
            <a:off x="4424715" y="3059668"/>
            <a:ext cx="410881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利用布隆过滤器将用户真实值进行编码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2D1597-FC16-0BE5-90C9-41F55678CCA6}"/>
              </a:ext>
            </a:extLst>
          </p:cNvPr>
          <p:cNvSpPr txBox="1"/>
          <p:nvPr/>
        </p:nvSpPr>
        <p:spPr>
          <a:xfrm>
            <a:off x="4424715" y="3746932"/>
            <a:ext cx="595547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永久随机响应步骤。扰动后的值永久保存在用户端本地。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09C389-F0EF-CFBE-0A90-49F76300608D}"/>
              </a:ext>
            </a:extLst>
          </p:cNvPr>
          <p:cNvSpPr txBox="1"/>
          <p:nvPr/>
        </p:nvSpPr>
        <p:spPr>
          <a:xfrm>
            <a:off x="4426854" y="4462799"/>
            <a:ext cx="6186309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瞬时随机响应步骤。每次报告都会进行一次瞬时随机响应。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90BBB76-228E-63F8-8651-289E109D4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767" y="1734812"/>
            <a:ext cx="2163720" cy="121709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47C8E1B-1F0F-F0FB-132C-C44FEB2182D3}"/>
              </a:ext>
            </a:extLst>
          </p:cNvPr>
          <p:cNvSpPr txBox="1"/>
          <p:nvPr/>
        </p:nvSpPr>
        <p:spPr>
          <a:xfrm>
            <a:off x="7866914" y="1227382"/>
            <a:ext cx="190308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import  rappor.py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1093B1-A2D4-F31A-E960-AEFCDB97C027}"/>
              </a:ext>
            </a:extLst>
          </p:cNvPr>
          <p:cNvSpPr txBox="1"/>
          <p:nvPr/>
        </p:nvSpPr>
        <p:spPr>
          <a:xfrm>
            <a:off x="438714" y="3746932"/>
            <a:ext cx="1043876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Encoder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6996B6-E3F4-520E-68DB-CE0658A2A80C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727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71BDC-FEE1-0F13-FEFB-34AA3626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3BF5D7-673F-C572-7884-1BEEA81F00A7}"/>
              </a:ext>
            </a:extLst>
          </p:cNvPr>
          <p:cNvSpPr txBox="1"/>
          <p:nvPr/>
        </p:nvSpPr>
        <p:spPr>
          <a:xfrm>
            <a:off x="669925" y="1213061"/>
            <a:ext cx="315983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Params </a:t>
            </a:r>
            <a:r>
              <a:rPr lang="zh-CN" altLang="en-US" b="1" dirty="0">
                <a:solidFill>
                  <a:schemeClr val="tx1"/>
                </a:solidFill>
              </a:rPr>
              <a:t>类：初始化编码参数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E97CEA-5324-5B8E-350E-3B5B0521BE48}"/>
              </a:ext>
            </a:extLst>
          </p:cNvPr>
          <p:cNvSpPr txBox="1"/>
          <p:nvPr/>
        </p:nvSpPr>
        <p:spPr>
          <a:xfrm>
            <a:off x="484236" y="4067635"/>
            <a:ext cx="5545108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设置</a:t>
            </a:r>
            <a:r>
              <a:rPr lang="en-US" altLang="zh-CN" dirty="0"/>
              <a:t>RAPPOR</a:t>
            </a:r>
            <a:r>
              <a:rPr lang="zh-CN" altLang="en-US" dirty="0"/>
              <a:t>的编码参数，这些参数将会影响隐私性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65BF52-CE14-946C-A2D1-5245756883BB}"/>
              </a:ext>
            </a:extLst>
          </p:cNvPr>
          <p:cNvSpPr txBox="1"/>
          <p:nvPr/>
        </p:nvSpPr>
        <p:spPr>
          <a:xfrm>
            <a:off x="680697" y="1664311"/>
            <a:ext cx="4963761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class </a:t>
            </a:r>
            <a:r>
              <a:rPr lang="en-US" altLang="zh-CN" dirty="0">
                <a:solidFill>
                  <a:schemeClr val="accent2"/>
                </a:solidFill>
              </a:rPr>
              <a:t>Params</a:t>
            </a:r>
            <a:r>
              <a:rPr lang="en-US" altLang="zh-CN" dirty="0"/>
              <a:t>(object):</a:t>
            </a:r>
          </a:p>
          <a:p>
            <a:pPr lvl="1"/>
            <a:r>
              <a:rPr lang="en-US" altLang="zh-CN" dirty="0"/>
              <a:t> def __init__(self):</a:t>
            </a:r>
          </a:p>
          <a:p>
            <a:pPr lvl="2"/>
            <a:r>
              <a:rPr lang="en-US" altLang="zh-CN" dirty="0"/>
              <a:t>    self.num_bloombits = 16   #k    </a:t>
            </a:r>
          </a:p>
          <a:p>
            <a:pPr lvl="2"/>
            <a:r>
              <a:rPr lang="en-US" altLang="zh-CN" dirty="0"/>
              <a:t>    self.num_hashes = 2         #h</a:t>
            </a:r>
          </a:p>
          <a:p>
            <a:pPr lvl="2"/>
            <a:r>
              <a:rPr lang="en-US" altLang="zh-CN" dirty="0"/>
              <a:t>    self.num_cohorts = 64       #m</a:t>
            </a:r>
          </a:p>
          <a:p>
            <a:pPr lvl="2"/>
            <a:r>
              <a:rPr lang="en-US" altLang="zh-CN" dirty="0"/>
              <a:t>    self.prob_p = 0.50             #p </a:t>
            </a:r>
          </a:p>
          <a:p>
            <a:pPr lvl="2"/>
            <a:r>
              <a:rPr lang="en-US" altLang="zh-CN" dirty="0"/>
              <a:t>    self.prob_q = 0.75             #q</a:t>
            </a:r>
          </a:p>
          <a:p>
            <a:pPr lvl="2"/>
            <a:r>
              <a:rPr lang="en-US" altLang="zh-CN" dirty="0"/>
              <a:t>    self.prob_f = 0.50              #f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3332B7C-F044-EBA7-785E-B803F5F81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681" y="1212131"/>
            <a:ext cx="5299622" cy="481051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A668A5B1-627A-F123-98E8-050455A48CE7}"/>
              </a:ext>
            </a:extLst>
          </p:cNvPr>
          <p:cNvSpPr/>
          <p:nvPr/>
        </p:nvSpPr>
        <p:spPr>
          <a:xfrm>
            <a:off x="7490612" y="2290417"/>
            <a:ext cx="2154057" cy="257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55BD695-5EA9-1853-D8DA-9026CA5D5F98}"/>
              </a:ext>
            </a:extLst>
          </p:cNvPr>
          <p:cNvSpPr txBox="1"/>
          <p:nvPr/>
        </p:nvSpPr>
        <p:spPr>
          <a:xfrm>
            <a:off x="498093" y="4548961"/>
            <a:ext cx="2146742" cy="128945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k</a:t>
            </a:r>
            <a:r>
              <a:rPr lang="zh-CN" altLang="en-US" dirty="0"/>
              <a:t>：布隆过滤器位数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h</a:t>
            </a:r>
            <a:r>
              <a:rPr lang="zh-CN" altLang="en-US" dirty="0"/>
              <a:t>：哈希函数个数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m</a:t>
            </a:r>
            <a:r>
              <a:rPr lang="zh-CN" altLang="en-US" dirty="0"/>
              <a:t>：用户分组数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2556772-1FE5-8CB7-5BF8-084D40EF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785" y="5571388"/>
            <a:ext cx="2051155" cy="53405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EF79082-A8B1-8300-27E9-8BD0E7111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475" y="4587965"/>
            <a:ext cx="533427" cy="36831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E0714A5-18BA-ACF1-2350-D2C370A2F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640" y="4531373"/>
            <a:ext cx="1778091" cy="50167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71576E6-297A-26DD-1199-6FDF0E099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1475" y="5024754"/>
            <a:ext cx="540598" cy="36831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1E34ECF-FA56-8181-9196-0A6D9DB6A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923" y="4958075"/>
            <a:ext cx="1733639" cy="501676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A8D49B1D-43ED-B2EC-61B9-1A1F0E026A42}"/>
              </a:ext>
            </a:extLst>
          </p:cNvPr>
          <p:cNvSpPr/>
          <p:nvPr/>
        </p:nvSpPr>
        <p:spPr>
          <a:xfrm>
            <a:off x="6498991" y="1397727"/>
            <a:ext cx="1245793" cy="1846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8554273-29DC-C1A9-9069-64F32BFC4A72}"/>
              </a:ext>
            </a:extLst>
          </p:cNvPr>
          <p:cNvSpPr/>
          <p:nvPr/>
        </p:nvSpPr>
        <p:spPr>
          <a:xfrm>
            <a:off x="4535179" y="2215426"/>
            <a:ext cx="533911" cy="8775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309E906-0019-F7A4-3C21-A31A9F25287B}"/>
              </a:ext>
            </a:extLst>
          </p:cNvPr>
          <p:cNvSpPr/>
          <p:nvPr/>
        </p:nvSpPr>
        <p:spPr>
          <a:xfrm>
            <a:off x="4535178" y="3100900"/>
            <a:ext cx="533911" cy="815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E2FAFC-E517-BEE2-B0E6-7C35A03F17BD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708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5EEC98-5BDC-FC05-8C60-F020154B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</a:t>
            </a:r>
            <a:r>
              <a:rPr lang="zh-CN" altLang="en-US" sz="3600" dirty="0"/>
              <a:t>布隆过滤器编码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C3C3D0-7D08-80A5-FF0B-6105898D20F4}"/>
              </a:ext>
            </a:extLst>
          </p:cNvPr>
          <p:cNvSpPr txBox="1"/>
          <p:nvPr/>
        </p:nvSpPr>
        <p:spPr>
          <a:xfrm>
            <a:off x="669925" y="1337983"/>
            <a:ext cx="250581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get_bloom_bits()</a:t>
            </a:r>
            <a:r>
              <a:rPr lang="zh-CN" altLang="en-US" b="1" dirty="0">
                <a:solidFill>
                  <a:schemeClr val="tx1"/>
                </a:solidFill>
              </a:rPr>
              <a:t>函数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8855EF-C557-CB2C-48CE-E3947AEEB5C8}"/>
              </a:ext>
            </a:extLst>
          </p:cNvPr>
          <p:cNvSpPr txBox="1"/>
          <p:nvPr/>
        </p:nvSpPr>
        <p:spPr>
          <a:xfrm>
            <a:off x="669925" y="1859339"/>
            <a:ext cx="7216028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def </a:t>
            </a:r>
            <a:r>
              <a:rPr lang="en-US" altLang="zh-CN" dirty="0">
                <a:solidFill>
                  <a:schemeClr val="accent2"/>
                </a:solidFill>
              </a:rPr>
              <a:t>get_bloom_bits</a:t>
            </a:r>
            <a:r>
              <a:rPr lang="en-US" altLang="zh-CN" dirty="0"/>
              <a:t>(word, cohort, num_hashes, num_bloombits):</a:t>
            </a:r>
          </a:p>
          <a:p>
            <a:r>
              <a:rPr lang="en-US" altLang="zh-CN" dirty="0"/>
              <a:t>    value = </a:t>
            </a:r>
            <a:r>
              <a:rPr lang="en-US" altLang="zh-CN" dirty="0">
                <a:solidFill>
                  <a:schemeClr val="accent2"/>
                </a:solidFill>
              </a:rPr>
              <a:t>to_big_endian</a:t>
            </a:r>
            <a:r>
              <a:rPr lang="en-US" altLang="zh-CN" dirty="0"/>
              <a:t>(cohort) + word  </a:t>
            </a:r>
            <a:r>
              <a:rPr lang="en-US" altLang="zh-CN" dirty="0">
                <a:solidFill>
                  <a:schemeClr val="accent4"/>
                </a:solidFill>
              </a:rPr>
              <a:t>#</a:t>
            </a:r>
            <a:r>
              <a:rPr lang="zh-CN" altLang="en-US" dirty="0">
                <a:solidFill>
                  <a:schemeClr val="accent4"/>
                </a:solidFill>
              </a:rPr>
              <a:t>队列是</a:t>
            </a:r>
            <a:r>
              <a:rPr lang="en-US" altLang="zh-CN" dirty="0">
                <a:solidFill>
                  <a:schemeClr val="accent4"/>
                </a:solidFill>
              </a:rPr>
              <a:t>4</a:t>
            </a:r>
            <a:r>
              <a:rPr lang="zh-CN" altLang="en-US" dirty="0">
                <a:solidFill>
                  <a:schemeClr val="accent4"/>
                </a:solidFill>
              </a:rPr>
              <a:t>字节前缀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en-US" altLang="zh-CN" dirty="0">
                <a:solidFill>
                  <a:schemeClr val="accent4"/>
                </a:solidFill>
              </a:rPr>
              <a:t>#</a:t>
            </a:r>
            <a:r>
              <a:rPr lang="zh-CN" altLang="en-US" dirty="0">
                <a:solidFill>
                  <a:schemeClr val="accent4"/>
                </a:solidFill>
              </a:rPr>
              <a:t>创建</a:t>
            </a:r>
            <a:r>
              <a:rPr lang="en-US" altLang="zh-CN" dirty="0">
                <a:solidFill>
                  <a:schemeClr val="accent4"/>
                </a:solidFill>
              </a:rPr>
              <a:t>hash</a:t>
            </a:r>
            <a:r>
              <a:rPr lang="zh-CN" altLang="en-US" dirty="0">
                <a:solidFill>
                  <a:schemeClr val="accent4"/>
                </a:solidFill>
              </a:rPr>
              <a:t>对象，</a:t>
            </a:r>
            <a:r>
              <a:rPr lang="en-US" altLang="zh-CN" dirty="0">
                <a:solidFill>
                  <a:schemeClr val="accent4"/>
                </a:solidFill>
              </a:rPr>
              <a:t>md5</a:t>
            </a:r>
            <a:r>
              <a:rPr lang="zh-CN" altLang="en-US" dirty="0">
                <a:solidFill>
                  <a:schemeClr val="accent4"/>
                </a:solidFill>
              </a:rPr>
              <a:t>消息</a:t>
            </a:r>
            <a:r>
              <a:rPr lang="en-US" altLang="zh-CN" dirty="0">
                <a:solidFill>
                  <a:schemeClr val="accent4"/>
                </a:solidFill>
              </a:rPr>
              <a:t>hash</a:t>
            </a:r>
            <a:r>
              <a:rPr lang="zh-CN" altLang="en-US" dirty="0">
                <a:solidFill>
                  <a:schemeClr val="accent4"/>
                </a:solidFill>
              </a:rPr>
              <a:t>算法对传输值进行散列</a:t>
            </a:r>
            <a:endParaRPr lang="en-US" altLang="zh-CN" dirty="0"/>
          </a:p>
          <a:p>
            <a:r>
              <a:rPr lang="en-US" altLang="zh-CN" dirty="0"/>
              <a:t>    md5 = </a:t>
            </a:r>
            <a:r>
              <a:rPr lang="en-US" altLang="zh-CN" dirty="0">
                <a:solidFill>
                  <a:schemeClr val="accent2"/>
                </a:solidFill>
              </a:rPr>
              <a:t>hashlib.md5</a:t>
            </a:r>
            <a:r>
              <a:rPr lang="en-US" altLang="zh-CN" dirty="0"/>
              <a:t>(value)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en-US" altLang="zh-CN" dirty="0"/>
              <a:t>    digest = </a:t>
            </a:r>
            <a:r>
              <a:rPr lang="en-US" altLang="zh-CN" dirty="0">
                <a:solidFill>
                  <a:schemeClr val="accent2"/>
                </a:solidFill>
              </a:rPr>
              <a:t>md5.digest</a:t>
            </a:r>
            <a:r>
              <a:rPr lang="en-US" altLang="zh-CN" dirty="0"/>
              <a:t>()   </a:t>
            </a:r>
            <a:r>
              <a:rPr lang="en-US" altLang="zh-CN" dirty="0">
                <a:solidFill>
                  <a:schemeClr val="accent4"/>
                </a:solidFill>
              </a:rPr>
              <a:t>#</a:t>
            </a:r>
            <a:r>
              <a:rPr lang="zh-CN" altLang="en-US" dirty="0">
                <a:solidFill>
                  <a:schemeClr val="accent4"/>
                </a:solidFill>
              </a:rPr>
              <a:t>返回二进制结果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en-US" altLang="zh-CN" dirty="0">
                <a:solidFill>
                  <a:schemeClr val="accent4"/>
                </a:solidFill>
              </a:rPr>
              <a:t>#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MD5</a:t>
            </a:r>
            <a:r>
              <a:rPr lang="zh-CN" altLang="en-US" dirty="0">
                <a:solidFill>
                  <a:schemeClr val="accent4"/>
                </a:solidFill>
              </a:rPr>
              <a:t>中有</a:t>
            </a:r>
            <a:r>
              <a:rPr lang="en-US" altLang="zh-CN" dirty="0">
                <a:solidFill>
                  <a:schemeClr val="accent4"/>
                </a:solidFill>
              </a:rPr>
              <a:t>16</a:t>
            </a:r>
            <a:r>
              <a:rPr lang="zh-CN" altLang="en-US" dirty="0">
                <a:solidFill>
                  <a:schemeClr val="accent4"/>
                </a:solidFill>
              </a:rPr>
              <a:t>个字节，在这种情况下，每个</a:t>
            </a:r>
            <a:r>
              <a:rPr lang="en-US" altLang="zh-CN" dirty="0">
                <a:solidFill>
                  <a:schemeClr val="accent4"/>
                </a:solidFill>
              </a:rPr>
              <a:t>Bloom</a:t>
            </a:r>
            <a:r>
              <a:rPr lang="zh-CN" altLang="en-US" dirty="0">
                <a:solidFill>
                  <a:schemeClr val="accent4"/>
                </a:solidFill>
              </a:rPr>
              <a:t>过滤器最多可以有</a:t>
            </a:r>
            <a:r>
              <a:rPr lang="en-US" altLang="zh-CN" dirty="0">
                <a:solidFill>
                  <a:schemeClr val="accent4"/>
                </a:solidFill>
              </a:rPr>
              <a:t>16</a:t>
            </a:r>
            <a:r>
              <a:rPr lang="zh-CN" altLang="en-US" dirty="0">
                <a:solidFill>
                  <a:schemeClr val="accent4"/>
                </a:solidFill>
              </a:rPr>
              <a:t>个哈希函数。否则报错：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en-US" altLang="zh-CN" dirty="0"/>
              <a:t>    if num_hashes &gt; len(digest):</a:t>
            </a:r>
          </a:p>
          <a:p>
            <a:r>
              <a:rPr lang="en-US" altLang="zh-CN" dirty="0"/>
              <a:t>       raise RuntimeError("Can't have more than %d hashes" % md5)</a:t>
            </a:r>
          </a:p>
          <a:p>
            <a:r>
              <a:rPr lang="en-US" altLang="zh-CN" dirty="0">
                <a:solidFill>
                  <a:schemeClr val="accent4"/>
                </a:solidFill>
              </a:rPr>
              <a:t>#</a:t>
            </a:r>
            <a:r>
              <a:rPr lang="zh-CN" altLang="en-US" dirty="0">
                <a:solidFill>
                  <a:schemeClr val="accent4"/>
                </a:solidFill>
              </a:rPr>
              <a:t>返回要在布隆过滤器中设置的位数组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en-US" altLang="zh-CN" dirty="0"/>
              <a:t>    log('hash_input %r', value)</a:t>
            </a:r>
          </a:p>
          <a:p>
            <a:r>
              <a:rPr lang="en-US" altLang="zh-CN" dirty="0"/>
              <a:t>    log('Cohort %d', cohort)</a:t>
            </a:r>
          </a:p>
          <a:p>
            <a:r>
              <a:rPr lang="en-US" altLang="zh-CN" dirty="0"/>
              <a:t>    log(‘MD5 %s’, md5.hexdigest())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    return [digest[i] % num_bloombits for i in range(</a:t>
            </a:r>
            <a:r>
              <a:rPr lang="en-US" altLang="zh-CN" dirty="0" err="1">
                <a:solidFill>
                  <a:schemeClr val="tx1"/>
                </a:solidFill>
              </a:rPr>
              <a:t>num_hashes</a:t>
            </a:r>
            <a:r>
              <a:rPr lang="en-US" altLang="zh-CN" dirty="0">
                <a:solidFill>
                  <a:schemeClr val="tx1"/>
                </a:solidFill>
              </a:rPr>
              <a:t>)]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EBEFAE-F218-3620-5530-CB94124CB475}"/>
              </a:ext>
            </a:extLst>
          </p:cNvPr>
          <p:cNvSpPr txBox="1"/>
          <p:nvPr/>
        </p:nvSpPr>
        <p:spPr>
          <a:xfrm>
            <a:off x="8100171" y="1859339"/>
            <a:ext cx="3420315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def to_big_endian(i):</a:t>
            </a:r>
          </a:p>
          <a:p>
            <a:r>
              <a:rPr lang="en-US" altLang="zh-CN" dirty="0"/>
              <a:t>       return struct.pack('&gt;L', i)</a:t>
            </a:r>
          </a:p>
          <a:p>
            <a:r>
              <a:rPr lang="en-US" altLang="zh-CN" dirty="0">
                <a:solidFill>
                  <a:schemeClr val="accent4"/>
                </a:solidFill>
              </a:rPr>
              <a:t>#</a:t>
            </a:r>
            <a:r>
              <a:rPr lang="zh-CN" altLang="en-US" dirty="0">
                <a:solidFill>
                  <a:schemeClr val="accent4"/>
                </a:solidFill>
              </a:rPr>
              <a:t>将整数转换为</a:t>
            </a:r>
            <a:r>
              <a:rPr lang="en-US" altLang="zh-CN" dirty="0">
                <a:solidFill>
                  <a:schemeClr val="accent4"/>
                </a:solidFill>
              </a:rPr>
              <a:t>4</a:t>
            </a:r>
            <a:r>
              <a:rPr lang="zh-CN" altLang="en-US" dirty="0">
                <a:solidFill>
                  <a:schemeClr val="accent4"/>
                </a:solidFill>
              </a:rPr>
              <a:t>字节的大端字符串，用于哈希。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170D40-ADC7-9A39-FA24-1ABE7C5BB1FA}"/>
              </a:ext>
            </a:extLst>
          </p:cNvPr>
          <p:cNvSpPr txBox="1"/>
          <p:nvPr/>
        </p:nvSpPr>
        <p:spPr>
          <a:xfrm>
            <a:off x="8100171" y="1337983"/>
            <a:ext cx="236475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to_big_endian()</a:t>
            </a:r>
            <a:r>
              <a:rPr lang="zh-CN" altLang="en-US" b="1" dirty="0">
                <a:solidFill>
                  <a:schemeClr val="tx1"/>
                </a:solidFill>
              </a:rPr>
              <a:t>函数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DC8510-68B9-7623-F1A7-79187E3BF4F1}"/>
              </a:ext>
            </a:extLst>
          </p:cNvPr>
          <p:cNvSpPr txBox="1"/>
          <p:nvPr/>
        </p:nvSpPr>
        <p:spPr>
          <a:xfrm>
            <a:off x="8100170" y="3293706"/>
            <a:ext cx="3420315" cy="25359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/>
                </a:solidFill>
              </a:rPr>
              <a:t>Hashlib</a:t>
            </a:r>
            <a:r>
              <a:rPr lang="zh-CN" altLang="en-US" dirty="0"/>
              <a:t>是一个提供了一些流行的</a:t>
            </a:r>
            <a:r>
              <a:rPr lang="en-US" altLang="zh-CN" dirty="0"/>
              <a:t>hash</a:t>
            </a:r>
            <a:r>
              <a:rPr lang="zh-CN" altLang="en-US" dirty="0"/>
              <a:t>算法的</a:t>
            </a:r>
            <a:r>
              <a:rPr lang="en-US" altLang="zh-CN" dirty="0"/>
              <a:t>python</a:t>
            </a:r>
            <a:r>
              <a:rPr lang="zh-CN" altLang="en-US" dirty="0"/>
              <a:t>库。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MD5</a:t>
            </a:r>
            <a:r>
              <a:rPr lang="zh-CN" altLang="en-US" dirty="0"/>
              <a:t>是最常见的</a:t>
            </a:r>
            <a:r>
              <a:rPr lang="en-US" altLang="zh-CN" dirty="0"/>
              <a:t>hash</a:t>
            </a:r>
            <a:r>
              <a:rPr lang="zh-CN" altLang="en-US" dirty="0"/>
              <a:t>算法，速度很快，生成结果是固定的</a:t>
            </a:r>
            <a:r>
              <a:rPr lang="en-US" altLang="zh-CN" dirty="0"/>
              <a:t>16</a:t>
            </a:r>
            <a:r>
              <a:rPr lang="zh-CN" altLang="en-US" dirty="0"/>
              <a:t>字节。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*Hash</a:t>
            </a:r>
            <a:r>
              <a:rPr lang="zh-CN" altLang="en-US" dirty="0"/>
              <a:t>算法不是加密算法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BD814D-170A-9B4D-DE1F-FFE23FD89B14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21</a:t>
            </a:r>
            <a:endParaRPr lang="zh-CN" altLang="en-US" dirty="0"/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3D7F4383-ABB2-3A8A-1024-83FB15967DD1}"/>
              </a:ext>
            </a:extLst>
          </p:cNvPr>
          <p:cNvSpPr txBox="1"/>
          <p:nvPr/>
        </p:nvSpPr>
        <p:spPr>
          <a:xfrm>
            <a:off x="9649225" y="540423"/>
            <a:ext cx="33855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V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780EBC-774A-F04C-0A21-4CC69900314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9987779" y="725089"/>
            <a:ext cx="7986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0">
            <a:extLst>
              <a:ext uri="{FF2B5EF4-FFF2-40B4-BE49-F238E27FC236}">
                <a16:creationId xmlns:a16="http://schemas.microsoft.com/office/drawing/2014/main" id="{179A38A0-D71E-7DD0-341E-EC65052B0BE3}"/>
              </a:ext>
            </a:extLst>
          </p:cNvPr>
          <p:cNvSpPr txBox="1"/>
          <p:nvPr/>
        </p:nvSpPr>
        <p:spPr>
          <a:xfrm>
            <a:off x="10807292" y="547284"/>
            <a:ext cx="38985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1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939FF-66FD-2902-F846-43ABE31A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</a:t>
            </a:r>
            <a:r>
              <a:rPr lang="zh-CN" altLang="en-US" sz="3600" dirty="0"/>
              <a:t>永久随机响应扰动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E0C3BF-FA87-E2AE-2043-B3A0288A60B8}"/>
              </a:ext>
            </a:extLst>
          </p:cNvPr>
          <p:cNvSpPr txBox="1"/>
          <p:nvPr/>
        </p:nvSpPr>
        <p:spPr>
          <a:xfrm>
            <a:off x="669925" y="1208972"/>
            <a:ext cx="235192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get_prr_masks </a:t>
            </a:r>
            <a:r>
              <a:rPr lang="zh-CN" altLang="en-US" b="1" dirty="0">
                <a:solidFill>
                  <a:schemeClr val="tx1"/>
                </a:solidFill>
              </a:rPr>
              <a:t>函数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D0C24B8-B51A-58DE-1441-28623FD7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41" y="1758576"/>
            <a:ext cx="6664420" cy="41635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0C2B09C-0219-81BB-BA73-827CD8CB1BCD}"/>
              </a:ext>
            </a:extLst>
          </p:cNvPr>
          <p:cNvSpPr txBox="1"/>
          <p:nvPr/>
        </p:nvSpPr>
        <p:spPr>
          <a:xfrm>
            <a:off x="5293236" y="1208972"/>
            <a:ext cx="203132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永久随机响应过程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1CD3F4-E43B-CA4D-3FBE-D4B84A776A9D}"/>
              </a:ext>
            </a:extLst>
          </p:cNvPr>
          <p:cNvSpPr txBox="1"/>
          <p:nvPr/>
        </p:nvSpPr>
        <p:spPr>
          <a:xfrm>
            <a:off x="7424471" y="2504567"/>
            <a:ext cx="454483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Hmac</a:t>
            </a:r>
            <a:r>
              <a:rPr lang="zh-CN" altLang="en-US" dirty="0"/>
              <a:t>类</a:t>
            </a:r>
            <a:r>
              <a:rPr lang="en-US" altLang="zh-CN" dirty="0"/>
              <a:t>:</a:t>
            </a:r>
            <a:r>
              <a:rPr lang="zh-CN" altLang="en-US" dirty="0"/>
              <a:t>哈希消息认证码，用于验证完整性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70AA9D-AF38-7E43-2195-7BAD680F6659}"/>
              </a:ext>
            </a:extLst>
          </p:cNvPr>
          <p:cNvSpPr txBox="1"/>
          <p:nvPr/>
        </p:nvSpPr>
        <p:spPr>
          <a:xfrm>
            <a:off x="7424471" y="2950916"/>
            <a:ext cx="401904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new():</a:t>
            </a:r>
            <a:r>
              <a:rPr lang="zh-CN" altLang="en-US" dirty="0"/>
              <a:t>返回一个</a:t>
            </a:r>
            <a:r>
              <a:rPr lang="en-US" altLang="zh-CN" dirty="0"/>
              <a:t>HMAC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en-US" altLang="zh-CN" dirty="0"/>
              <a:t>digest():</a:t>
            </a:r>
            <a:r>
              <a:rPr lang="zh-CN" altLang="en-US" dirty="0"/>
              <a:t>返回消息签名二进制的字符串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FA6547-0DEB-4E4E-782C-D8F4E87A0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471" y="3840348"/>
            <a:ext cx="4573193" cy="13970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961F34-1EF3-676E-6BB2-BFE28606B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163" y="3894336"/>
            <a:ext cx="1797142" cy="6159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51BEDE-96DB-5C87-32B3-2F717114D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489" y="1208972"/>
            <a:ext cx="4041998" cy="117663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1D2A769-5481-2E6B-06BA-EA83AEE8E802}"/>
              </a:ext>
            </a:extLst>
          </p:cNvPr>
          <p:cNvSpPr/>
          <p:nvPr/>
        </p:nvSpPr>
        <p:spPr>
          <a:xfrm>
            <a:off x="1170122" y="2007031"/>
            <a:ext cx="759417" cy="2092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B8D872-79D5-A657-7FC9-2EA5EC7743FF}"/>
              </a:ext>
            </a:extLst>
          </p:cNvPr>
          <p:cNvSpPr/>
          <p:nvPr/>
        </p:nvSpPr>
        <p:spPr>
          <a:xfrm>
            <a:off x="3913322" y="2007031"/>
            <a:ext cx="1193370" cy="2092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688BFAC-80F6-6316-8C3B-79ED526CBBB6}"/>
              </a:ext>
            </a:extLst>
          </p:cNvPr>
          <p:cNvSpPr/>
          <p:nvPr/>
        </p:nvSpPr>
        <p:spPr>
          <a:xfrm>
            <a:off x="805912" y="3130658"/>
            <a:ext cx="2595966" cy="7096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07FB839-E8E7-F5EE-DE6A-34E712534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4471" y="5508602"/>
            <a:ext cx="4544834" cy="4419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9B1BB81-6E4E-3954-ED10-A88848087435}"/>
              </a:ext>
            </a:extLst>
          </p:cNvPr>
          <p:cNvSpPr/>
          <p:nvPr/>
        </p:nvSpPr>
        <p:spPr>
          <a:xfrm>
            <a:off x="805912" y="3840348"/>
            <a:ext cx="4933407" cy="1808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81CD027-C0CE-AF8E-BC48-F9A6ABA895C6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22</a:t>
            </a:r>
            <a:endParaRPr lang="zh-CN" altLang="en-US" dirty="0"/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FA0B9F84-5940-EDF2-699F-87CB635DC815}"/>
              </a:ext>
            </a:extLst>
          </p:cNvPr>
          <p:cNvSpPr txBox="1"/>
          <p:nvPr/>
        </p:nvSpPr>
        <p:spPr>
          <a:xfrm>
            <a:off x="9649225" y="540423"/>
            <a:ext cx="33855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D89D852-032C-9927-C64C-E7ECB967322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9987779" y="725089"/>
            <a:ext cx="7986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0">
            <a:extLst>
              <a:ext uri="{FF2B5EF4-FFF2-40B4-BE49-F238E27FC236}">
                <a16:creationId xmlns:a16="http://schemas.microsoft.com/office/drawing/2014/main" id="{657F0FB9-3B6B-3BE4-E436-B5FFA36F7634}"/>
              </a:ext>
            </a:extLst>
          </p:cNvPr>
          <p:cNvSpPr txBox="1"/>
          <p:nvPr/>
        </p:nvSpPr>
        <p:spPr>
          <a:xfrm>
            <a:off x="10807292" y="547284"/>
            <a:ext cx="38985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20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86722-2D3E-979E-8C1B-3EA999B3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</a:t>
            </a:r>
            <a:r>
              <a:rPr lang="zh-CN" altLang="en-US" sz="3600" dirty="0"/>
              <a:t>瞬时随机响应扰动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293E38-7CE2-BEEE-8027-55F89153E154}"/>
              </a:ext>
            </a:extLst>
          </p:cNvPr>
          <p:cNvSpPr txBox="1"/>
          <p:nvPr/>
        </p:nvSpPr>
        <p:spPr>
          <a:xfrm>
            <a:off x="669925" y="1196698"/>
            <a:ext cx="230063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_SecureRandom </a:t>
            </a:r>
            <a:r>
              <a:rPr lang="zh-CN" altLang="en-US" b="1" dirty="0">
                <a:solidFill>
                  <a:schemeClr val="tx1"/>
                </a:solidFill>
              </a:rPr>
              <a:t>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614B78-E037-1459-0AFA-F92280044BE0}"/>
              </a:ext>
            </a:extLst>
          </p:cNvPr>
          <p:cNvSpPr txBox="1"/>
          <p:nvPr/>
        </p:nvSpPr>
        <p:spPr>
          <a:xfrm>
            <a:off x="669925" y="1687652"/>
            <a:ext cx="4711546" cy="3693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class </a:t>
            </a:r>
            <a:r>
              <a:rPr lang="en-US" altLang="zh-CN" dirty="0">
                <a:solidFill>
                  <a:schemeClr val="accent2"/>
                </a:solidFill>
              </a:rPr>
              <a:t>_SecureRandom</a:t>
            </a:r>
            <a:r>
              <a:rPr lang="en-US" altLang="zh-CN" dirty="0"/>
              <a:t>(object):</a:t>
            </a:r>
          </a:p>
          <a:p>
            <a:pPr lvl="1"/>
            <a:r>
              <a:rPr lang="en-US" altLang="zh-CN" dirty="0"/>
              <a:t>  def __init__(self, </a:t>
            </a:r>
            <a:r>
              <a:rPr lang="en-US" altLang="zh-CN" dirty="0">
                <a:solidFill>
                  <a:schemeClr val="accent4"/>
                </a:solidFill>
              </a:rPr>
              <a:t>prob_one</a:t>
            </a:r>
            <a:r>
              <a:rPr lang="en-US" altLang="zh-CN" dirty="0"/>
              <a:t>, num_bits):</a:t>
            </a:r>
          </a:p>
          <a:p>
            <a:pPr lvl="2"/>
            <a:r>
              <a:rPr lang="en-US" altLang="zh-CN" dirty="0"/>
              <a:t>    self.prob_one = prob_one</a:t>
            </a:r>
          </a:p>
          <a:p>
            <a:pPr lvl="2"/>
            <a:r>
              <a:rPr lang="en-US" altLang="zh-CN" dirty="0"/>
              <a:t>    self.num_bits = num_bits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  </a:t>
            </a:r>
            <a:r>
              <a:rPr lang="en-US" altLang="zh-CN" dirty="0">
                <a:solidFill>
                  <a:schemeClr val="accent4"/>
                </a:solidFill>
              </a:rPr>
              <a:t>def __call__(self):</a:t>
            </a:r>
          </a:p>
          <a:p>
            <a:pPr lvl="2"/>
            <a:r>
              <a:rPr lang="en-US" altLang="zh-CN" dirty="0">
                <a:solidFill>
                  <a:schemeClr val="accent4"/>
                </a:solidFill>
              </a:rPr>
              <a:t>    p = self.prob_one</a:t>
            </a:r>
          </a:p>
          <a:p>
            <a:pPr lvl="2"/>
            <a:r>
              <a:rPr lang="en-US" altLang="zh-CN" dirty="0">
                <a:solidFill>
                  <a:schemeClr val="accent4"/>
                </a:solidFill>
              </a:rPr>
              <a:t>    rand = SystemRandom()</a:t>
            </a:r>
          </a:p>
          <a:p>
            <a:pPr lvl="2"/>
            <a:r>
              <a:rPr lang="en-US" altLang="zh-CN" dirty="0">
                <a:solidFill>
                  <a:schemeClr val="accent4"/>
                </a:solidFill>
              </a:rPr>
              <a:t>    r = 0</a:t>
            </a:r>
          </a:p>
          <a:p>
            <a:pPr lvl="2"/>
            <a:r>
              <a:rPr lang="en-US" altLang="zh-CN" dirty="0">
                <a:solidFill>
                  <a:schemeClr val="accent4"/>
                </a:solidFill>
              </a:rPr>
              <a:t>    for i in range(self.num_bits):</a:t>
            </a:r>
          </a:p>
          <a:p>
            <a:pPr lvl="3"/>
            <a:r>
              <a:rPr lang="en-US" altLang="zh-CN" dirty="0">
                <a:solidFill>
                  <a:schemeClr val="accent4"/>
                </a:solidFill>
              </a:rPr>
              <a:t>      </a:t>
            </a:r>
            <a:r>
              <a:rPr lang="en-US" altLang="zh-CN" dirty="0">
                <a:solidFill>
                  <a:schemeClr val="accent2"/>
                </a:solidFill>
              </a:rPr>
              <a:t>bit = rand.random() &lt; p</a:t>
            </a:r>
          </a:p>
          <a:p>
            <a:pPr lvl="3"/>
            <a:r>
              <a:rPr lang="en-US" altLang="zh-CN" dirty="0">
                <a:solidFill>
                  <a:schemeClr val="accent4"/>
                </a:solidFill>
              </a:rPr>
              <a:t>      r |= (bit &lt;&lt; i)</a:t>
            </a:r>
          </a:p>
          <a:p>
            <a:pPr lvl="2"/>
            <a:r>
              <a:rPr lang="en-US" altLang="zh-CN" dirty="0">
                <a:solidFill>
                  <a:schemeClr val="accent4"/>
                </a:solidFill>
              </a:rPr>
              <a:t>    return r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0B415C-7D6D-CB3B-F90F-BB3FAB93A9C4}"/>
              </a:ext>
            </a:extLst>
          </p:cNvPr>
          <p:cNvSpPr txBox="1"/>
          <p:nvPr/>
        </p:nvSpPr>
        <p:spPr>
          <a:xfrm>
            <a:off x="3461219" y="1196698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随机扰动函数。返回一个整型数，其中每个位以概率</a:t>
            </a:r>
            <a:r>
              <a:rPr lang="en-US" altLang="zh-CN" dirty="0"/>
              <a:t>p</a:t>
            </a:r>
            <a:r>
              <a:rPr lang="zh-CN" altLang="en-US" dirty="0"/>
              <a:t>变为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1D5DE0-7DCB-194E-786D-85092039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80" y="2284039"/>
            <a:ext cx="5071254" cy="18414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056ADA-B953-864A-AFA7-143A17E41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863" y="4412195"/>
            <a:ext cx="3386400" cy="8626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B970FBD-182C-76FE-0321-2621976382F3}"/>
              </a:ext>
            </a:extLst>
          </p:cNvPr>
          <p:cNvSpPr txBox="1"/>
          <p:nvPr/>
        </p:nvSpPr>
        <p:spPr>
          <a:xfrm>
            <a:off x="5791280" y="46588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瞬时随机响应：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CDC779F-7330-1A82-290E-F74D47AB9A73}"/>
              </a:ext>
            </a:extLst>
          </p:cNvPr>
          <p:cNvSpPr/>
          <p:nvPr/>
        </p:nvSpPr>
        <p:spPr>
          <a:xfrm>
            <a:off x="6095206" y="3501565"/>
            <a:ext cx="4676526" cy="53153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9A78EA-E304-38BD-4899-B73FE2CE291C}"/>
              </a:ext>
            </a:extLst>
          </p:cNvPr>
          <p:cNvSpPr txBox="1"/>
          <p:nvPr/>
        </p:nvSpPr>
        <p:spPr>
          <a:xfrm>
            <a:off x="5791280" y="1734028"/>
            <a:ext cx="206979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SecureIrrRand </a:t>
            </a:r>
            <a:r>
              <a:rPr lang="zh-CN" altLang="en-US" b="1" dirty="0">
                <a:solidFill>
                  <a:schemeClr val="tx1"/>
                </a:solidFill>
              </a:rPr>
              <a:t>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C07A9F-F559-2A21-C619-8A487761D622}"/>
              </a:ext>
            </a:extLst>
          </p:cNvPr>
          <p:cNvSpPr txBox="1"/>
          <p:nvPr/>
        </p:nvSpPr>
        <p:spPr>
          <a:xfrm>
            <a:off x="8326907" y="1746709"/>
            <a:ext cx="203132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瞬时随机响应过程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5C60320-6746-8277-EB3D-02CBD0442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500" y="5427490"/>
            <a:ext cx="377921" cy="36933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2829BDA-3B81-7F3D-780E-88C63064B874}"/>
              </a:ext>
            </a:extLst>
          </p:cNvPr>
          <p:cNvSpPr txBox="1"/>
          <p:nvPr/>
        </p:nvSpPr>
        <p:spPr>
          <a:xfrm>
            <a:off x="6287421" y="542749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是永久随机响应后的结果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6A58B0-0E30-49AA-11F2-D03EFC0AB571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23</a:t>
            </a:r>
            <a:endParaRPr lang="zh-CN" altLang="en-US" dirty="0"/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77CF7E85-FB2F-7057-D847-0180CB7A8EB2}"/>
              </a:ext>
            </a:extLst>
          </p:cNvPr>
          <p:cNvSpPr txBox="1"/>
          <p:nvPr/>
        </p:nvSpPr>
        <p:spPr>
          <a:xfrm>
            <a:off x="9649225" y="540423"/>
            <a:ext cx="33855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B’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55CFE6A-26EB-E16F-2D26-D79FF302B24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9987779" y="725089"/>
            <a:ext cx="7986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0">
            <a:extLst>
              <a:ext uri="{FF2B5EF4-FFF2-40B4-BE49-F238E27FC236}">
                <a16:creationId xmlns:a16="http://schemas.microsoft.com/office/drawing/2014/main" id="{00FAC884-7219-2683-FD9F-F519E9E9592D}"/>
              </a:ext>
            </a:extLst>
          </p:cNvPr>
          <p:cNvSpPr txBox="1"/>
          <p:nvPr/>
        </p:nvSpPr>
        <p:spPr>
          <a:xfrm>
            <a:off x="10807292" y="547284"/>
            <a:ext cx="38985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22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7" grpId="0" animBg="1"/>
      <p:bldP spid="12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70A3D-F5C6-6C74-6FED-605B43EAA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05CFAB-EFCB-3919-50B0-49B8872839D3}"/>
              </a:ext>
            </a:extLst>
          </p:cNvPr>
          <p:cNvSpPr txBox="1"/>
          <p:nvPr/>
        </p:nvSpPr>
        <p:spPr>
          <a:xfrm>
            <a:off x="4097032" y="1822316"/>
            <a:ext cx="302358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/>
              <a:t>改进的</a:t>
            </a:r>
            <a:r>
              <a:rPr lang="en-US" altLang="zh-CN" sz="2400" b="1" dirty="0"/>
              <a:t>RAPPOR</a:t>
            </a:r>
            <a:r>
              <a:rPr lang="zh-CN" altLang="en-US" sz="2400" b="1" dirty="0"/>
              <a:t>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69D206-1353-C318-37C2-1D50E91567B3}"/>
              </a:ext>
            </a:extLst>
          </p:cNvPr>
          <p:cNvSpPr txBox="1"/>
          <p:nvPr/>
        </p:nvSpPr>
        <p:spPr>
          <a:xfrm>
            <a:off x="3417652" y="2520421"/>
            <a:ext cx="4474302" cy="1457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估计两个变量间的联合分布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构建未知的候选字符串集词典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2670F7-5BFC-709E-C5CF-C92BB82DE187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866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DB6F0-6E62-5D13-1675-355A7059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</a:t>
            </a:r>
            <a:r>
              <a:rPr lang="zh-CN" altLang="en-US" sz="3600" dirty="0"/>
              <a:t>关联性分析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BC897B-8513-1E9C-6EBF-CCCD7040F2A8}"/>
              </a:ext>
            </a:extLst>
          </p:cNvPr>
          <p:cNvSpPr txBox="1"/>
          <p:nvPr/>
        </p:nvSpPr>
        <p:spPr>
          <a:xfrm>
            <a:off x="669925" y="1200358"/>
            <a:ext cx="1569660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估计联合分布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483D6A-B16E-6EF9-67C2-86A770FCA5DD}"/>
              </a:ext>
            </a:extLst>
          </p:cNvPr>
          <p:cNvSpPr txBox="1"/>
          <p:nvPr/>
        </p:nvSpPr>
        <p:spPr>
          <a:xfrm>
            <a:off x="3489741" y="1740024"/>
            <a:ext cx="7951233" cy="12894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EM</a:t>
            </a:r>
            <a:r>
              <a:rPr lang="zh-CN" altLang="en-US" dirty="0"/>
              <a:t>（</a:t>
            </a:r>
            <a:r>
              <a:rPr lang="en-US" altLang="zh-CN" dirty="0"/>
              <a:t>Expectation-maximization</a:t>
            </a:r>
            <a:r>
              <a:rPr lang="zh-CN" altLang="en-US" dirty="0"/>
              <a:t>）：是在</a:t>
            </a:r>
            <a:r>
              <a:rPr lang="zh-CN" altLang="en-US" dirty="0">
                <a:solidFill>
                  <a:schemeClr val="accent2"/>
                </a:solidFill>
              </a:rPr>
              <a:t>数据缺失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chemeClr val="accent2"/>
                </a:solidFill>
              </a:rPr>
              <a:t>不完整</a:t>
            </a:r>
            <a:r>
              <a:rPr lang="zh-CN" altLang="en-US" dirty="0"/>
              <a:t>的情况下获得最大似然估计（</a:t>
            </a:r>
            <a:r>
              <a:rPr lang="en-US" altLang="zh-CN" dirty="0"/>
              <a:t>MLE</a:t>
            </a:r>
            <a:r>
              <a:rPr lang="zh-CN" altLang="en-US" dirty="0"/>
              <a:t>）的常用方法。适用于未观察到（缺失）真值且仅收集其噪声表示的</a:t>
            </a:r>
            <a:r>
              <a:rPr lang="en-US" altLang="zh-CN" dirty="0"/>
              <a:t>RAPPOR</a:t>
            </a:r>
            <a:r>
              <a:rPr lang="zh-CN" altLang="en-US" dirty="0"/>
              <a:t>应用。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4E08A0-35B5-BEA7-15E0-BCC90234A476}"/>
              </a:ext>
            </a:extLst>
          </p:cNvPr>
          <p:cNvSpPr txBox="1"/>
          <p:nvPr/>
        </p:nvSpPr>
        <p:spPr>
          <a:xfrm>
            <a:off x="669925" y="1875196"/>
            <a:ext cx="2601533" cy="378244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对于学习单个变量的分布，</a:t>
            </a:r>
            <a:r>
              <a:rPr lang="en-US" altLang="zh-CN" dirty="0"/>
              <a:t>RAPPOR</a:t>
            </a:r>
            <a:r>
              <a:rPr lang="zh-CN" altLang="en-US" dirty="0"/>
              <a:t>算法足够应用了。但多数情况需要学习多个变量间的关联和相关性。（虽然已经通过</a:t>
            </a:r>
            <a:r>
              <a:rPr lang="en-US" altLang="zh-CN" dirty="0"/>
              <a:t>RAPPOR</a:t>
            </a:r>
            <a:r>
              <a:rPr lang="zh-CN" altLang="en-US" dirty="0"/>
              <a:t>算法测得每个单独变量的边际分布，但无法估计他们的联合分布）。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6B176F-53B6-DE8C-4C9F-AA52C82D7DA8}"/>
              </a:ext>
            </a:extLst>
          </p:cNvPr>
          <p:cNvSpPr txBox="1"/>
          <p:nvPr/>
        </p:nvSpPr>
        <p:spPr>
          <a:xfrm>
            <a:off x="3489741" y="1254404"/>
            <a:ext cx="249299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利用期望最大化算法：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3323DB7-DFD4-2C05-4C1D-FE8C4DFFC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9" y="3103269"/>
            <a:ext cx="7796915" cy="30586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4E2E2EC-6D0C-5EF5-B9C9-92A48C94B82F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80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37">
        <p:fade/>
      </p:transition>
    </mc:Choice>
    <mc:Fallback xmlns="">
      <p:transition spd="med" advTm="749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7F1E45-CC7C-B010-0E7F-B4F69A77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RAPPOR</a:t>
            </a:r>
            <a:r>
              <a:rPr lang="zh-CN" altLang="en-US" dirty="0"/>
              <a:t>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F918F8-8A6F-A58D-35BB-5C2336B3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604" y="2011424"/>
            <a:ext cx="2852663" cy="16046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A9A3C4-4DAD-0D69-61A7-1533E84F5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8"/>
          <a:stretch/>
        </p:blipFill>
        <p:spPr>
          <a:xfrm>
            <a:off x="7849111" y="3699388"/>
            <a:ext cx="3751156" cy="253631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EF842C-A5AB-B2F4-2B27-BAC9390141B7}"/>
              </a:ext>
            </a:extLst>
          </p:cNvPr>
          <p:cNvSpPr txBox="1"/>
          <p:nvPr/>
        </p:nvSpPr>
        <p:spPr>
          <a:xfrm>
            <a:off x="663508" y="2361508"/>
            <a:ext cx="6013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</a:rPr>
              <a:t>研究动机：</a:t>
            </a:r>
            <a:r>
              <a:rPr lang="en-US" altLang="zh-CN" sz="2400" b="1" dirty="0">
                <a:solidFill>
                  <a:schemeClr val="accent4"/>
                </a:solidFill>
              </a:rPr>
              <a:t>Hijacking of Chrome Settings</a:t>
            </a:r>
            <a:endParaRPr lang="zh-CN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37AB4D-40C9-B655-AAE3-D16CB8D6869E}"/>
              </a:ext>
            </a:extLst>
          </p:cNvPr>
          <p:cNvSpPr txBox="1"/>
          <p:nvPr/>
        </p:nvSpPr>
        <p:spPr>
          <a:xfrm>
            <a:off x="663508" y="2885882"/>
            <a:ext cx="8431117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希望收集用户使用的默认主页和搜索引擎，但同时不涉及用户的个人隐私。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0DC9DF-1BD2-B26F-1AC3-DBF546DB9DA4}"/>
              </a:ext>
            </a:extLst>
          </p:cNvPr>
          <p:cNvSpPr txBox="1"/>
          <p:nvPr/>
        </p:nvSpPr>
        <p:spPr>
          <a:xfrm>
            <a:off x="663508" y="1233578"/>
            <a:ext cx="10856979" cy="87395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RAPPOR</a:t>
            </a:r>
            <a:r>
              <a:rPr lang="zh-CN" altLang="en-US" dirty="0"/>
              <a:t>：谷歌于</a:t>
            </a:r>
            <a:r>
              <a:rPr lang="en-US" altLang="zh-CN" dirty="0"/>
              <a:t>2014</a:t>
            </a:r>
            <a:r>
              <a:rPr lang="zh-CN" altLang="en-US" dirty="0"/>
              <a:t>年提出的一项从用户端处理众包数据的技术，具有匿名性及较强的隐私保障。已经在谷歌的</a:t>
            </a:r>
            <a:r>
              <a:rPr lang="en-US" altLang="zh-CN" dirty="0"/>
              <a:t>Chrome Web</a:t>
            </a:r>
            <a:r>
              <a:rPr lang="zh-CN" altLang="en-US" dirty="0"/>
              <a:t>浏览器中看到了有限的部署。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EEE6AD-9661-CDC3-17DA-5BC08F81B978}"/>
              </a:ext>
            </a:extLst>
          </p:cNvPr>
          <p:cNvSpPr txBox="1"/>
          <p:nvPr/>
        </p:nvSpPr>
        <p:spPr>
          <a:xfrm>
            <a:off x="2174829" y="4203785"/>
            <a:ext cx="141577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/>
              <a:t>服务效用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7D3E31-13F7-4942-FD50-F10E54D95DA0}"/>
              </a:ext>
            </a:extLst>
          </p:cNvPr>
          <p:cNvSpPr txBox="1"/>
          <p:nvPr/>
        </p:nvSpPr>
        <p:spPr>
          <a:xfrm>
            <a:off x="4638516" y="4203785"/>
            <a:ext cx="141577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/>
              <a:t>用户隐私</a:t>
            </a:r>
          </a:p>
        </p:txBody>
      </p:sp>
      <p:sp>
        <p:nvSpPr>
          <p:cNvPr id="12" name="箭头: 左右 11">
            <a:extLst>
              <a:ext uri="{FF2B5EF4-FFF2-40B4-BE49-F238E27FC236}">
                <a16:creationId xmlns:a16="http://schemas.microsoft.com/office/drawing/2014/main" id="{AED981FA-9D03-C844-524D-8B1847754193}"/>
              </a:ext>
            </a:extLst>
          </p:cNvPr>
          <p:cNvSpPr/>
          <p:nvPr/>
        </p:nvSpPr>
        <p:spPr>
          <a:xfrm>
            <a:off x="3686541" y="4314947"/>
            <a:ext cx="892940" cy="239340"/>
          </a:xfrm>
          <a:prstGeom prst="left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FCD7AE8-B1FE-7219-1CAF-E2DE2FBDBF02}"/>
              </a:ext>
            </a:extLst>
          </p:cNvPr>
          <p:cNvSpPr txBox="1"/>
          <p:nvPr/>
        </p:nvSpPr>
        <p:spPr>
          <a:xfrm>
            <a:off x="528777" y="5542665"/>
            <a:ext cx="7418526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RAPPOR</a:t>
            </a:r>
            <a:r>
              <a:rPr lang="zh-CN" altLang="en-US" sz="2000" dirty="0"/>
              <a:t>：保护调查参与者的隐私同时收集准确的统计数据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FB8B13-77A7-1F20-367B-A355556A9320}"/>
              </a:ext>
            </a:extLst>
          </p:cNvPr>
          <p:cNvSpPr txBox="1"/>
          <p:nvPr/>
        </p:nvSpPr>
        <p:spPr>
          <a:xfrm>
            <a:off x="11600267" y="2529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23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AE2DF-AE56-D616-B177-D3D8F752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</a:t>
            </a:r>
            <a:r>
              <a:rPr lang="zh-CN" altLang="en-US" sz="3600" dirty="0"/>
              <a:t>关联性分析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5F0C50-89B0-1A7C-94A4-6FEBB2DEBC79}"/>
              </a:ext>
            </a:extLst>
          </p:cNvPr>
          <p:cNvSpPr txBox="1"/>
          <p:nvPr/>
        </p:nvSpPr>
        <p:spPr>
          <a:xfrm>
            <a:off x="669925" y="1200358"/>
            <a:ext cx="1569660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估计联合分布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9A8A60-0B2C-6904-ACED-97D9B3BD80D0}"/>
              </a:ext>
            </a:extLst>
          </p:cNvPr>
          <p:cNvSpPr txBox="1"/>
          <p:nvPr/>
        </p:nvSpPr>
        <p:spPr>
          <a:xfrm>
            <a:off x="2718653" y="1200358"/>
            <a:ext cx="607089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EM</a:t>
            </a:r>
            <a:r>
              <a:rPr lang="zh-CN" altLang="en-US" dirty="0"/>
              <a:t>期望最大化算法估计联合分布：不断迭代直至收敛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D1E74C-50FF-E898-B569-CBF81E101130}"/>
              </a:ext>
            </a:extLst>
          </p:cNvPr>
          <p:cNvSpPr txBox="1"/>
          <p:nvPr/>
        </p:nvSpPr>
        <p:spPr>
          <a:xfrm>
            <a:off x="669925" y="1635837"/>
            <a:ext cx="5426074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1" i="1" dirty="0"/>
              <a:t>EM</a:t>
            </a:r>
            <a:r>
              <a:rPr lang="en-US" altLang="zh-CN" sz="1600" dirty="0"/>
              <a:t> &lt;- </a:t>
            </a:r>
            <a:r>
              <a:rPr lang="en-US" altLang="zh-CN" sz="1600" dirty="0">
                <a:solidFill>
                  <a:schemeClr val="accent4"/>
                </a:solidFill>
              </a:rPr>
              <a:t>function(cond_prob, starting_pij = NULL, estimate_var = FALSE,max_em_iters = 1000, epsilon = 10^-6, verbose = FALSE) </a:t>
            </a:r>
            <a:r>
              <a:rPr lang="en-US" altLang="zh-CN" sz="1600" dirty="0"/>
              <a:t>{</a:t>
            </a:r>
          </a:p>
          <a:p>
            <a:r>
              <a:rPr lang="en-US" altLang="zh-CN" sz="1600" dirty="0"/>
              <a:t>      pij &lt;- list()</a:t>
            </a:r>
          </a:p>
          <a:p>
            <a:r>
              <a:rPr lang="en-US" altLang="zh-CN" sz="1600" dirty="0"/>
              <a:t>      state_space &lt;- dim(cond_prob[[1]])</a:t>
            </a:r>
          </a:p>
          <a:p>
            <a:r>
              <a:rPr lang="en-US" altLang="zh-CN" sz="1600" dirty="0"/>
              <a:t>      if (is.null(starting_pij)) {</a:t>
            </a:r>
          </a:p>
          <a:p>
            <a:r>
              <a:rPr lang="en-US" altLang="zh-CN" sz="1600" dirty="0"/>
              <a:t>             </a:t>
            </a:r>
            <a:r>
              <a:rPr lang="en-US" altLang="zh-CN" sz="1600" dirty="0">
                <a:solidFill>
                  <a:schemeClr val="accent2"/>
                </a:solidFill>
              </a:rPr>
              <a:t>pij[[1]]</a:t>
            </a:r>
            <a:r>
              <a:rPr lang="en-US" altLang="zh-CN" sz="1600" dirty="0"/>
              <a:t> &lt;- array(1 / </a:t>
            </a:r>
            <a:r>
              <a:rPr lang="en-US" altLang="zh-CN" sz="1600" dirty="0">
                <a:solidFill>
                  <a:schemeClr val="accent2"/>
                </a:solidFill>
              </a:rPr>
              <a:t>prod</a:t>
            </a:r>
            <a:r>
              <a:rPr lang="en-US" altLang="zh-CN" sz="1600" dirty="0"/>
              <a:t>(state_space),state_space)</a:t>
            </a:r>
          </a:p>
          <a:p>
            <a:r>
              <a:rPr lang="en-US" altLang="zh-CN" sz="1600" dirty="0"/>
              <a:t>    } else {</a:t>
            </a:r>
          </a:p>
          <a:p>
            <a:r>
              <a:rPr lang="en-US" altLang="zh-CN" sz="1600" dirty="0"/>
              <a:t>             pij[[1]] &lt;- starting_pij }</a:t>
            </a:r>
          </a:p>
          <a:p>
            <a:r>
              <a:rPr lang="en-US" altLang="zh-CN" sz="1600" dirty="0"/>
              <a:t>      i &lt;- 0</a:t>
            </a:r>
          </a:p>
          <a:p>
            <a:r>
              <a:rPr lang="en-US" altLang="zh-CN" sz="1600" dirty="0"/>
              <a:t>      if (</a:t>
            </a:r>
            <a:r>
              <a:rPr lang="en-US" altLang="zh-CN" sz="1600" dirty="0">
                <a:solidFill>
                  <a:schemeClr val="accent2"/>
                </a:solidFill>
              </a:rPr>
              <a:t>nrow</a:t>
            </a:r>
            <a:r>
              <a:rPr lang="en-US" altLang="zh-CN" sz="1600" dirty="0"/>
              <a:t>(pij[[1]]) &gt; 0) { </a:t>
            </a:r>
            <a:r>
              <a:rPr lang="en-US" altLang="zh-CN" sz="1600" dirty="0">
                <a:solidFill>
                  <a:schemeClr val="accent4"/>
                </a:solidFill>
              </a:rPr>
              <a:t>#</a:t>
            </a:r>
            <a:r>
              <a:rPr lang="zh-CN" altLang="en-US" sz="1600" dirty="0">
                <a:solidFill>
                  <a:schemeClr val="accent4"/>
                </a:solidFill>
              </a:rPr>
              <a:t>执行</a:t>
            </a:r>
            <a:r>
              <a:rPr lang="en-US" altLang="zh-CN" sz="1600" dirty="0">
                <a:solidFill>
                  <a:schemeClr val="accent4"/>
                </a:solidFill>
              </a:rPr>
              <a:t>EM</a:t>
            </a:r>
            <a:r>
              <a:rPr lang="zh-CN" altLang="en-US" sz="1600" dirty="0">
                <a:solidFill>
                  <a:schemeClr val="accent4"/>
                </a:solidFill>
              </a:rPr>
              <a:t>算法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r>
              <a:rPr lang="en-US" altLang="zh-CN" sz="1600" dirty="0"/>
              <a:t>             for (i in 1:</a:t>
            </a:r>
            <a:r>
              <a:rPr lang="en-US" altLang="zh-CN" sz="1600" dirty="0">
                <a:solidFill>
                  <a:schemeClr val="accent4"/>
                </a:solidFill>
              </a:rPr>
              <a:t>max_em_iters</a:t>
            </a:r>
            <a:r>
              <a:rPr lang="en-US" altLang="zh-CN" sz="1600" dirty="0"/>
              <a:t>) {</a:t>
            </a:r>
          </a:p>
          <a:p>
            <a:r>
              <a:rPr lang="en-US" altLang="zh-CN" sz="1600" dirty="0"/>
              <a:t>                 pij[[i + 1]] &lt;- </a:t>
            </a:r>
            <a:r>
              <a:rPr lang="en-US" altLang="zh-CN" sz="1600" dirty="0">
                <a:solidFill>
                  <a:schemeClr val="accent2"/>
                </a:solidFill>
              </a:rPr>
              <a:t>UpdatePij</a:t>
            </a:r>
            <a:r>
              <a:rPr lang="en-US" altLang="zh-CN" sz="1600" dirty="0"/>
              <a:t>(pij[[i]], cond_prob)</a:t>
            </a:r>
          </a:p>
          <a:p>
            <a:r>
              <a:rPr lang="en-US" altLang="zh-CN" sz="1600" dirty="0"/>
              <a:t>                 dif &lt;- max(abs(pij[[i + 1]] - pij[[i]]))</a:t>
            </a:r>
          </a:p>
          <a:p>
            <a:r>
              <a:rPr lang="en-US" altLang="zh-CN" sz="1600" dirty="0"/>
              <a:t>                 if (dif &lt; epsilon) { </a:t>
            </a:r>
            <a:r>
              <a:rPr lang="en-US" altLang="zh-CN" sz="1600" dirty="0">
                <a:solidFill>
                  <a:schemeClr val="accent4"/>
                </a:solidFill>
              </a:rPr>
              <a:t>#</a:t>
            </a:r>
            <a:r>
              <a:rPr lang="zh-CN" altLang="en-US" sz="1600" dirty="0">
                <a:solidFill>
                  <a:schemeClr val="accent4"/>
                </a:solidFill>
              </a:rPr>
              <a:t>收敛</a:t>
            </a:r>
            <a:endParaRPr lang="en-US" altLang="zh-CN" sz="1600" dirty="0">
              <a:solidFill>
                <a:schemeClr val="accent4"/>
              </a:solidFill>
            </a:endParaRPr>
          </a:p>
          <a:p>
            <a:r>
              <a:rPr lang="en-US" altLang="zh-CN" sz="1600" dirty="0"/>
              <a:t>                     break  }</a:t>
            </a:r>
          </a:p>
          <a:p>
            <a:r>
              <a:rPr lang="en-US" altLang="zh-CN" sz="1600" dirty="0"/>
              <a:t>                 Log('EM iteration %d, dif = %e', i, dif)  } </a:t>
            </a:r>
          </a:p>
          <a:p>
            <a:r>
              <a:rPr lang="en-US" altLang="zh-CN" sz="1600" dirty="0"/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0B0A96-D384-3FCE-48E6-23AB2356A0BE}"/>
              </a:ext>
            </a:extLst>
          </p:cNvPr>
          <p:cNvSpPr txBox="1"/>
          <p:nvPr/>
        </p:nvSpPr>
        <p:spPr>
          <a:xfrm>
            <a:off x="6225898" y="1635837"/>
            <a:ext cx="5207171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4"/>
                </a:solidFill>
              </a:rPr>
              <a:t>#</a:t>
            </a:r>
            <a:r>
              <a:rPr lang="zh-CN" altLang="en-US" sz="1800" dirty="0">
                <a:solidFill>
                  <a:schemeClr val="accent4"/>
                </a:solidFill>
              </a:rPr>
              <a:t>计算估计值的方差。</a:t>
            </a:r>
            <a:endParaRPr lang="en-US" altLang="zh-CN" sz="1800" dirty="0">
              <a:solidFill>
                <a:schemeClr val="accent4"/>
              </a:solidFill>
            </a:endParaRPr>
          </a:p>
          <a:p>
            <a:r>
              <a:rPr lang="en-US" altLang="zh-CN" sz="1800" dirty="0"/>
              <a:t>est &lt;- pij[[length(pij)]]</a:t>
            </a:r>
          </a:p>
          <a:p>
            <a:r>
              <a:rPr lang="en-US" altLang="zh-CN" sz="1800" dirty="0"/>
              <a:t>  if (estimate_var) { </a:t>
            </a:r>
          </a:p>
          <a:p>
            <a:r>
              <a:rPr lang="en-US" altLang="zh-CN" dirty="0"/>
              <a:t>     </a:t>
            </a:r>
            <a:r>
              <a:rPr lang="en-US" altLang="zh-CN" dirty="0">
                <a:solidFill>
                  <a:schemeClr val="accent4"/>
                </a:solidFill>
              </a:rPr>
              <a:t>#</a:t>
            </a:r>
            <a:r>
              <a:rPr lang="zh-CN" altLang="en-US" dirty="0">
                <a:solidFill>
                  <a:schemeClr val="accent4"/>
                </a:solidFill>
              </a:rPr>
              <a:t>计算估计</a:t>
            </a:r>
            <a:r>
              <a:rPr lang="en-US" altLang="zh-CN" dirty="0">
                <a:solidFill>
                  <a:schemeClr val="accent4"/>
                </a:solidFill>
              </a:rPr>
              <a:t>pij</a:t>
            </a:r>
            <a:r>
              <a:rPr lang="zh-CN" altLang="en-US" dirty="0">
                <a:solidFill>
                  <a:schemeClr val="accent4"/>
                </a:solidFill>
              </a:rPr>
              <a:t>的方差</a:t>
            </a:r>
            <a:endParaRPr lang="en-US" altLang="zh-CN" sz="1800" dirty="0">
              <a:solidFill>
                <a:schemeClr val="accent4"/>
              </a:solidFill>
            </a:endParaRPr>
          </a:p>
          <a:p>
            <a:r>
              <a:rPr lang="en-US" altLang="zh-CN" sz="1800" dirty="0"/>
              <a:t>    </a:t>
            </a:r>
            <a:r>
              <a:rPr lang="en-US" altLang="zh-CN" sz="1800" dirty="0">
                <a:solidFill>
                  <a:schemeClr val="accent4"/>
                </a:solidFill>
              </a:rPr>
              <a:t>var_cov </a:t>
            </a:r>
            <a:r>
              <a:rPr lang="en-US" altLang="zh-CN" sz="1800" dirty="0"/>
              <a:t>&lt;- </a:t>
            </a:r>
            <a:r>
              <a:rPr lang="en-US" altLang="zh-CN" sz="1800" dirty="0">
                <a:solidFill>
                  <a:schemeClr val="accent2"/>
                </a:solidFill>
              </a:rPr>
              <a:t>ComputeVar</a:t>
            </a:r>
            <a:r>
              <a:rPr lang="en-US" altLang="zh-CN" sz="1800" dirty="0"/>
              <a:t>(cond_prob, est)</a:t>
            </a:r>
          </a:p>
          <a:p>
            <a:r>
              <a:rPr lang="en-US" altLang="zh-CN" sz="1800" dirty="0"/>
              <a:t>    sd &lt;- var_cov</a:t>
            </a:r>
            <a:r>
              <a:rPr lang="en-US" altLang="zh-CN" sz="1800" dirty="0">
                <a:solidFill>
                  <a:schemeClr val="accent2"/>
                </a:solidFill>
              </a:rPr>
              <a:t>$</a:t>
            </a:r>
            <a:r>
              <a:rPr lang="en-US" altLang="zh-CN" sz="1800" dirty="0"/>
              <a:t>sd  </a:t>
            </a:r>
            <a:r>
              <a:rPr lang="en-US" altLang="zh-CN" sz="1800" dirty="0">
                <a:solidFill>
                  <a:schemeClr val="accent4"/>
                </a:solidFill>
              </a:rPr>
              <a:t>#</a:t>
            </a:r>
            <a:r>
              <a:rPr lang="zh-CN" altLang="en-US" sz="1800" dirty="0">
                <a:solidFill>
                  <a:schemeClr val="accent4"/>
                </a:solidFill>
              </a:rPr>
              <a:t>标准差</a:t>
            </a:r>
            <a:endParaRPr lang="en-US" altLang="zh-CN" sz="1800" dirty="0">
              <a:solidFill>
                <a:schemeClr val="accent4"/>
              </a:solidFill>
            </a:endParaRPr>
          </a:p>
          <a:p>
            <a:r>
              <a:rPr lang="en-US" altLang="zh-CN" sz="1800" dirty="0"/>
              <a:t>    inform &lt;- var_cov$inform </a:t>
            </a:r>
            <a:r>
              <a:rPr lang="en-US" altLang="zh-CN" sz="1800" dirty="0">
                <a:solidFill>
                  <a:schemeClr val="accent4"/>
                </a:solidFill>
              </a:rPr>
              <a:t>#</a:t>
            </a:r>
            <a:r>
              <a:rPr lang="zh-CN" altLang="en-US" dirty="0">
                <a:solidFill>
                  <a:schemeClr val="accent4"/>
                </a:solidFill>
              </a:rPr>
              <a:t>规约化值</a:t>
            </a:r>
            <a:endParaRPr lang="en-US" altLang="zh-CN" sz="1800" dirty="0">
              <a:solidFill>
                <a:schemeClr val="accent4"/>
              </a:solidFill>
            </a:endParaRPr>
          </a:p>
          <a:p>
            <a:r>
              <a:rPr lang="en-US" altLang="zh-CN" sz="1800" dirty="0"/>
              <a:t>    var_cov &lt;- var_cov$var_cov </a:t>
            </a:r>
            <a:r>
              <a:rPr lang="en-US" altLang="zh-CN" sz="1800" dirty="0">
                <a:solidFill>
                  <a:schemeClr val="accent4"/>
                </a:solidFill>
              </a:rPr>
              <a:t>#</a:t>
            </a:r>
            <a:r>
              <a:rPr lang="zh-CN" altLang="en-US" sz="1800" dirty="0">
                <a:solidFill>
                  <a:schemeClr val="accent4"/>
                </a:solidFill>
              </a:rPr>
              <a:t>方差</a:t>
            </a:r>
            <a:endParaRPr lang="en-US" altLang="zh-CN" sz="1800" dirty="0">
              <a:solidFill>
                <a:schemeClr val="accent4"/>
              </a:solidFill>
            </a:endParaRPr>
          </a:p>
          <a:p>
            <a:r>
              <a:rPr lang="en-US" altLang="zh-CN" sz="1800" dirty="0"/>
              <a:t>  } else {</a:t>
            </a:r>
          </a:p>
          <a:p>
            <a:r>
              <a:rPr lang="en-US" altLang="zh-CN" sz="1800" dirty="0"/>
              <a:t>    var_cov &lt;- NULL</a:t>
            </a:r>
          </a:p>
          <a:p>
            <a:r>
              <a:rPr lang="en-US" altLang="zh-CN" sz="1800" dirty="0"/>
              <a:t>    inform &lt;- NULL</a:t>
            </a:r>
          </a:p>
          <a:p>
            <a:r>
              <a:rPr lang="en-US" altLang="zh-CN" sz="1800" dirty="0"/>
              <a:t>    sd &lt;- NULL</a:t>
            </a:r>
          </a:p>
          <a:p>
            <a:r>
              <a:rPr lang="en-US" altLang="zh-CN" sz="1800" dirty="0"/>
              <a:t>  }</a:t>
            </a:r>
          </a:p>
          <a:p>
            <a:r>
              <a:rPr lang="en-US" altLang="zh-CN" sz="1800" dirty="0"/>
              <a:t>  list(est = est, sd = sd, var_cov = var_cov, hist = pij, num_em_iters = i)</a:t>
            </a:r>
          </a:p>
          <a:p>
            <a:r>
              <a:rPr lang="en-US" altLang="zh-CN" sz="1800" dirty="0"/>
              <a:t>}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4B3E67-862E-C3A3-A523-D3C2E639239F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1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C18F-6C5B-660E-C6AE-EEEFAA15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</a:t>
            </a:r>
            <a:r>
              <a:rPr lang="zh-CN" altLang="en-US" sz="3600" dirty="0"/>
              <a:t>构建未知词典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B8888D-6CCE-1B0C-C7C2-599997E7A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1"/>
          <a:stretch/>
        </p:blipFill>
        <p:spPr>
          <a:xfrm>
            <a:off x="669925" y="1670711"/>
            <a:ext cx="3678825" cy="4284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9353DB-C700-731F-3DDF-7FB94FB6D5C1}"/>
              </a:ext>
            </a:extLst>
          </p:cNvPr>
          <p:cNvSpPr txBox="1"/>
          <p:nvPr/>
        </p:nvSpPr>
        <p:spPr>
          <a:xfrm>
            <a:off x="669925" y="1165039"/>
            <a:ext cx="5262979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处理词典未知的情况（即无法确定候选字符串集）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CB3EE5-9F76-A46E-E5E9-7537E0C88FF2}"/>
              </a:ext>
            </a:extLst>
          </p:cNvPr>
          <p:cNvSpPr txBox="1"/>
          <p:nvPr/>
        </p:nvSpPr>
        <p:spPr>
          <a:xfrm>
            <a:off x="6516497" y="1165039"/>
            <a:ext cx="350608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SPM</a:t>
            </a:r>
            <a:r>
              <a:rPr lang="zh-CN" altLang="en-US" dirty="0"/>
              <a:t>（</a:t>
            </a:r>
            <a:r>
              <a:rPr lang="en-US" altLang="zh-CN" dirty="0"/>
              <a:t>Separate Pairs Method</a:t>
            </a:r>
            <a:r>
              <a:rPr lang="zh-CN" altLang="en-US" dirty="0"/>
              <a:t>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D989E94-3CCA-85D0-5349-0D807FE29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427" y="1781585"/>
            <a:ext cx="7189201" cy="4062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3D8034-2292-FD4A-23D0-77FD73F19D20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211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50753-D0F0-DE89-6E01-DB5C75CD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</a:t>
            </a:r>
            <a:r>
              <a:rPr lang="zh-CN" altLang="en-US" sz="3600" dirty="0"/>
              <a:t>构建未知词典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853305-44FA-B114-77A9-34A7978BE75B}"/>
              </a:ext>
            </a:extLst>
          </p:cNvPr>
          <p:cNvSpPr txBox="1"/>
          <p:nvPr/>
        </p:nvSpPr>
        <p:spPr>
          <a:xfrm>
            <a:off x="669925" y="1165039"/>
            <a:ext cx="441659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处理词典未知的情况：</a:t>
            </a:r>
            <a:r>
              <a:rPr lang="en-US" altLang="zh-CN" dirty="0"/>
              <a:t>EstimateDictionary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F8986B-FC35-0744-5289-690623A48BB6}"/>
              </a:ext>
            </a:extLst>
          </p:cNvPr>
          <p:cNvSpPr txBox="1"/>
          <p:nvPr/>
        </p:nvSpPr>
        <p:spPr>
          <a:xfrm>
            <a:off x="669926" y="1670710"/>
            <a:ext cx="8179502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i="1" dirty="0"/>
              <a:t>EstimateDictionary</a:t>
            </a:r>
            <a:r>
              <a:rPr lang="en-US" altLang="zh-CN" dirty="0"/>
              <a:t> &lt;- function(</a:t>
            </a:r>
            <a:r>
              <a:rPr lang="en-US" altLang="zh-CN" dirty="0">
                <a:solidFill>
                  <a:schemeClr val="accent4"/>
                </a:solidFill>
              </a:rPr>
              <a:t>report_data</a:t>
            </a:r>
            <a:r>
              <a:rPr lang="en-US" altLang="zh-CN" dirty="0"/>
              <a:t>, N, ngram_params, params) {</a:t>
            </a:r>
          </a:p>
          <a:p>
            <a:r>
              <a:rPr lang="en-US" altLang="zh-CN" dirty="0"/>
              <a:t>      pairwise_candidates &lt;- </a:t>
            </a:r>
            <a:r>
              <a:rPr lang="en-US" altLang="zh-CN" dirty="0">
                <a:solidFill>
                  <a:schemeClr val="accent2"/>
                </a:solidFill>
              </a:rPr>
              <a:t>FindPairwiseCandidates</a:t>
            </a:r>
            <a:r>
              <a:rPr lang="en-US" altLang="zh-CN" dirty="0"/>
              <a:t>(report_data, N,</a:t>
            </a:r>
          </a:p>
          <a:p>
            <a:r>
              <a:rPr lang="en-US" altLang="zh-CN" dirty="0"/>
              <a:t>                                                ngram_params,</a:t>
            </a:r>
          </a:p>
          <a:p>
            <a:r>
              <a:rPr lang="en-US" altLang="zh-CN" dirty="0"/>
              <a:t>                                                params) </a:t>
            </a:r>
            <a:r>
              <a:rPr lang="en-US" altLang="zh-CN" dirty="0">
                <a:solidFill>
                  <a:schemeClr val="accent4"/>
                </a:solidFill>
              </a:rPr>
              <a:t>$candidate_strs</a:t>
            </a:r>
          </a:p>
          <a:p>
            <a:r>
              <a:rPr lang="en-US" altLang="zh-CN" dirty="0"/>
              <a:t>      cat("Found the pairwise candidates. \n")</a:t>
            </a:r>
          </a:p>
          <a:p>
            <a:r>
              <a:rPr lang="en-US" altLang="zh-CN" dirty="0"/>
              <a:t>      if (is.null(pairwise_candidates)) {</a:t>
            </a:r>
          </a:p>
          <a:p>
            <a:r>
              <a:rPr lang="en-US" altLang="zh-CN" dirty="0"/>
              <a:t>          return (list())</a:t>
            </a:r>
          </a:p>
          <a:p>
            <a:r>
              <a:rPr lang="en-US" altLang="zh-CN" dirty="0"/>
              <a:t>      }</a:t>
            </a:r>
          </a:p>
          <a:p>
            <a:r>
              <a:rPr lang="en-US" altLang="zh-CN" dirty="0"/>
              <a:t>      found_candidates &lt;- </a:t>
            </a:r>
            <a:r>
              <a:rPr lang="en-US" altLang="zh-CN" dirty="0">
                <a:solidFill>
                  <a:schemeClr val="accent2"/>
                </a:solidFill>
              </a:rPr>
              <a:t>FindFeasibleStrings</a:t>
            </a:r>
            <a:r>
              <a:rPr lang="en-US" altLang="zh-CN" dirty="0"/>
              <a:t>(pairwise_candidates,</a:t>
            </a:r>
          </a:p>
          <a:p>
            <a:r>
              <a:rPr lang="en-US" altLang="zh-CN" dirty="0"/>
              <a:t>                                                report_data$pairings,</a:t>
            </a:r>
          </a:p>
          <a:p>
            <a:r>
              <a:rPr lang="en-US" altLang="zh-CN" dirty="0"/>
              <a:t>                                                ngram_params$num_ngrams,</a:t>
            </a:r>
          </a:p>
          <a:p>
            <a:r>
              <a:rPr lang="en-US" altLang="zh-CN" dirty="0"/>
              <a:t>                                                ngram_params$ngram_size)</a:t>
            </a:r>
          </a:p>
          <a:p>
            <a:r>
              <a:rPr lang="en-US" altLang="zh-CN" dirty="0"/>
              <a:t>      cat("Found all the candidates. \n")</a:t>
            </a:r>
          </a:p>
          <a:p>
            <a:r>
              <a:rPr lang="en-US" altLang="zh-CN" dirty="0"/>
              <a:t>      list(found_candidates = found_candidates,</a:t>
            </a:r>
          </a:p>
          <a:p>
            <a:r>
              <a:rPr lang="en-US" altLang="zh-CN" dirty="0"/>
              <a:t>            pairwise_candidates = pairwise_candidates)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2D7F83-E379-8804-0645-8AB5AB8527E0}"/>
              </a:ext>
            </a:extLst>
          </p:cNvPr>
          <p:cNvSpPr txBox="1"/>
          <p:nvPr/>
        </p:nvSpPr>
        <p:spPr>
          <a:xfrm>
            <a:off x="5526801" y="1165039"/>
            <a:ext cx="506551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获取报告数据列表并返回字典的字符串估计列表。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DB4F10-837E-855E-09F0-155820D64E01}"/>
              </a:ext>
            </a:extLst>
          </p:cNvPr>
          <p:cNvSpPr txBox="1"/>
          <p:nvPr/>
        </p:nvSpPr>
        <p:spPr>
          <a:xfrm>
            <a:off x="8132946" y="2176381"/>
            <a:ext cx="317092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找到成对的最可能的</a:t>
            </a:r>
            <a:r>
              <a:rPr lang="en-US" altLang="zh-CN" dirty="0"/>
              <a:t>ngrams</a:t>
            </a:r>
          </a:p>
          <a:p>
            <a:r>
              <a:rPr lang="zh-CN" altLang="en-US" dirty="0"/>
              <a:t>返回矩阵列表、成对分布列表。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603007-CE0C-9594-884E-57558A4A59CA}"/>
              </a:ext>
            </a:extLst>
          </p:cNvPr>
          <p:cNvSpPr txBox="1"/>
          <p:nvPr/>
        </p:nvSpPr>
        <p:spPr>
          <a:xfrm>
            <a:off x="8132946" y="3929043"/>
            <a:ext cx="3170929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使用上述成对比较找到的字符串列表来构建完整可行字符串列表。返回完整字符串候选列表。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D0AD20-DCA2-17E7-9785-0BBDF6BC9944}"/>
              </a:ext>
            </a:extLst>
          </p:cNvPr>
          <p:cNvSpPr txBox="1"/>
          <p:nvPr/>
        </p:nvSpPr>
        <p:spPr>
          <a:xfrm>
            <a:off x="6751582" y="5508295"/>
            <a:ext cx="455229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返回：找到的候选项列表，成对候选项列表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E48E31-4D7A-0DD8-7E3A-A4CFCF01ABD1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391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35351-BD09-5F49-5E32-AA128725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三、代码实现</a:t>
            </a:r>
            <a:r>
              <a:rPr lang="en-US" altLang="zh-CN" sz="3600" dirty="0"/>
              <a:t>——</a:t>
            </a:r>
            <a:r>
              <a:rPr lang="zh-CN" altLang="en-US" sz="3600" dirty="0"/>
              <a:t>实现可视化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B663A8-187D-31D3-AC33-C30484D2AEFF}"/>
              </a:ext>
            </a:extLst>
          </p:cNvPr>
          <p:cNvSpPr txBox="1"/>
          <p:nvPr/>
        </p:nvSpPr>
        <p:spPr>
          <a:xfrm>
            <a:off x="669925" y="1207075"/>
            <a:ext cx="3309560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Shiny</a:t>
            </a:r>
            <a:r>
              <a:rPr lang="zh-CN" altLang="en-US" dirty="0"/>
              <a:t>实现的</a:t>
            </a:r>
            <a:r>
              <a:rPr lang="en-US" altLang="zh-CN" dirty="0"/>
              <a:t>Web</a:t>
            </a:r>
            <a:r>
              <a:rPr lang="zh-CN" altLang="en-US" dirty="0"/>
              <a:t>应用程序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5A3E2D-BA65-3A54-5D38-55E96B96A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42" y="1754783"/>
            <a:ext cx="5377181" cy="4206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F59190-B2C3-0CDA-F87F-B067443AE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17" y="1754783"/>
            <a:ext cx="5463306" cy="4206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ECF219-68E9-FA57-628B-255D1E31E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5" y="1754783"/>
            <a:ext cx="5845686" cy="32106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7F3E63-98ED-A1B6-6507-634DB89A79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206"/>
          <a:stretch/>
        </p:blipFill>
        <p:spPr>
          <a:xfrm>
            <a:off x="669925" y="1694330"/>
            <a:ext cx="5063354" cy="29879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984F80-E541-4FA8-85B7-D701B6B22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25" y="1694329"/>
            <a:ext cx="5277121" cy="34482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3A761A-30B8-1105-C74B-A3D04FCD6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375" y="1694329"/>
            <a:ext cx="5034962" cy="383669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8359143-C863-C41E-F688-D2A690CC46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4003" y="1701997"/>
            <a:ext cx="5076388" cy="382136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5D9083D-A4DC-7AC5-01FD-DB476756C7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924" y="1694329"/>
            <a:ext cx="5277121" cy="2927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27169F5-5A79-2FC9-2F72-F7C670445A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3" y="1710406"/>
            <a:ext cx="5327924" cy="29719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240B8B-CBD8-192D-CBA7-DF1DA1FD7FB9}"/>
              </a:ext>
            </a:extLst>
          </p:cNvPr>
          <p:cNvSpPr txBox="1"/>
          <p:nvPr/>
        </p:nvSpPr>
        <p:spPr>
          <a:xfrm>
            <a:off x="4277429" y="1207075"/>
            <a:ext cx="258275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Library(shiny)</a:t>
            </a:r>
            <a:r>
              <a:rPr lang="zh-CN" altLang="en-US" dirty="0"/>
              <a:t>：</a:t>
            </a:r>
            <a:r>
              <a:rPr lang="en-US" altLang="zh-CN" dirty="0" err="1"/>
              <a:t>shinyUI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322A74-ED76-33D4-D14D-8C9950B3F79A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29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endParaRPr lang="zh-CN" altLang="en-US" sz="1200" b="1" kern="0" dirty="0">
                <a:solidFill>
                  <a:prstClr val="white">
                    <a:lumMod val="10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r>
                <a:rPr lang="zh-CN" altLang="en-US" sz="3600" b="1" kern="0" dirty="0">
                  <a:solidFill>
                    <a:prstClr val="white">
                      <a:lumMod val="100000"/>
                    </a:prst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</a:p>
          </p:txBody>
        </p:sp>
      </p:grpSp>
      <p:grpSp>
        <p:nvGrpSpPr>
          <p:cNvPr id="79" name="Group 3"/>
          <p:cNvGrpSpPr/>
          <p:nvPr/>
        </p:nvGrpSpPr>
        <p:grpSpPr>
          <a:xfrm>
            <a:off x="3923685" y="2398752"/>
            <a:ext cx="6456651" cy="543956"/>
            <a:chOff x="4267200" y="1600200"/>
            <a:chExt cx="6963691" cy="739140"/>
          </a:xfrm>
        </p:grpSpPr>
        <p:sp>
          <p:nvSpPr>
            <p:cNvPr id="80" name="TextBox 4"/>
            <p:cNvSpPr txBox="1"/>
            <p:nvPr/>
          </p:nvSpPr>
          <p:spPr>
            <a:xfrm>
              <a:off x="5371429" y="1665097"/>
              <a:ext cx="5859462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latin typeface="+mn-ea"/>
                  <a:cs typeface="+mn-ea"/>
                  <a:sym typeface="+mn-lt"/>
                </a:rPr>
                <a:t>研究背景</a:t>
              </a:r>
              <a:endParaRPr lang="zh-CN" altLang="en-MY" sz="2800" dirty="0"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1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/>
        </p:nvGrpSpPr>
        <p:grpSpPr>
          <a:xfrm>
            <a:off x="3923686" y="3408044"/>
            <a:ext cx="7509576" cy="543956"/>
            <a:chOff x="4267200" y="1600200"/>
            <a:chExt cx="8099310" cy="739140"/>
          </a:xfrm>
        </p:grpSpPr>
        <p:sp>
          <p:nvSpPr>
            <p:cNvPr id="85" name="TextBox 4"/>
            <p:cNvSpPr txBox="1"/>
            <p:nvPr/>
          </p:nvSpPr>
          <p:spPr>
            <a:xfrm>
              <a:off x="5331996" y="1682047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effectLst/>
                </a:rPr>
                <a:t>内容详述</a:t>
              </a:r>
              <a:endParaRPr lang="en-US" altLang="zh-CN" sz="2800" dirty="0">
                <a:effectLst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2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923687" y="5255817"/>
            <a:ext cx="6994873" cy="543897"/>
            <a:chOff x="3888137" y="4542748"/>
            <a:chExt cx="6994873" cy="543897"/>
          </a:xfrm>
        </p:grpSpPr>
        <p:sp>
          <p:nvSpPr>
            <p:cNvPr id="90" name="TextBox 4"/>
            <p:cNvSpPr txBox="1"/>
            <p:nvPr/>
          </p:nvSpPr>
          <p:spPr>
            <a:xfrm>
              <a:off x="4902772" y="4575172"/>
              <a:ext cx="5980238" cy="483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accent2"/>
                  </a:solidFill>
                  <a:latin typeface="+mn-ea"/>
                  <a:cs typeface="+mn-ea"/>
                  <a:sym typeface="+mn-lt"/>
                </a:rPr>
                <a:t>总结展望</a:t>
              </a:r>
              <a:endParaRPr lang="zh-CN" altLang="en-MY" sz="2800" dirty="0">
                <a:solidFill>
                  <a:schemeClr val="accent2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888137" y="4542748"/>
              <a:ext cx="786605" cy="543897"/>
              <a:chOff x="3888137" y="4542748"/>
              <a:chExt cx="786605" cy="543897"/>
            </a:xfrm>
          </p:grpSpPr>
          <p:sp>
            <p:nvSpPr>
              <p:cNvPr id="30" name="Rectangle 6"/>
              <p:cNvSpPr/>
              <p:nvPr/>
            </p:nvSpPr>
            <p:spPr>
              <a:xfrm>
                <a:off x="3917592" y="4578204"/>
                <a:ext cx="757150" cy="508441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04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31" name="Right Triangle 7"/>
              <p:cNvSpPr/>
              <p:nvPr/>
            </p:nvSpPr>
            <p:spPr>
              <a:xfrm rot="5400000">
                <a:off x="3915580" y="4515305"/>
                <a:ext cx="211190" cy="26607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Group 3"/>
          <p:cNvGrpSpPr/>
          <p:nvPr/>
        </p:nvGrpSpPr>
        <p:grpSpPr>
          <a:xfrm>
            <a:off x="3923687" y="4361463"/>
            <a:ext cx="7509576" cy="543956"/>
            <a:chOff x="4267200" y="1600200"/>
            <a:chExt cx="8099310" cy="739140"/>
          </a:xfrm>
        </p:grpSpPr>
        <p:sp>
          <p:nvSpPr>
            <p:cNvPr id="19" name="TextBox 4"/>
            <p:cNvSpPr txBox="1"/>
            <p:nvPr/>
          </p:nvSpPr>
          <p:spPr>
            <a:xfrm>
              <a:off x="5331996" y="166413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effectLst/>
                </a:rPr>
                <a:t>代码实现</a:t>
              </a:r>
              <a:endParaRPr lang="en-US" altLang="zh-CN" sz="2800" dirty="0">
                <a:effectLst/>
              </a:endParaRPr>
            </a:p>
          </p:txBody>
        </p:sp>
        <p:grpSp>
          <p:nvGrpSpPr>
            <p:cNvPr id="20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21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3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22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836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82CED-DCF1-231B-0746-7C5D3E85E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四、总结展望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78F161-CEBA-738C-5667-CAB705B945E4}"/>
              </a:ext>
            </a:extLst>
          </p:cNvPr>
          <p:cNvSpPr txBox="1"/>
          <p:nvPr/>
        </p:nvSpPr>
        <p:spPr>
          <a:xfrm>
            <a:off x="669925" y="1722158"/>
            <a:ext cx="10850562" cy="8739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RAPPOR</a:t>
            </a:r>
            <a:r>
              <a:rPr lang="zh-CN" altLang="en-US" dirty="0"/>
              <a:t>是一个灵活、数学严谨和实用的匿名数据收集平台，用于在客户端数据上统计众包数据的隐私保护。</a:t>
            </a:r>
            <a:r>
              <a:rPr lang="en-US" altLang="zh-CN" dirty="0"/>
              <a:t>RAPPOR</a:t>
            </a:r>
            <a:r>
              <a:rPr lang="zh-CN" altLang="en-US" dirty="0"/>
              <a:t>通过提供定义良好的纵向差异隐私保证，优雅地处理来自同一客户端的多个数据收集。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DDB4EC-A743-95C6-3915-5B0F908CFAAC}"/>
              </a:ext>
            </a:extLst>
          </p:cNvPr>
          <p:cNvSpPr txBox="1"/>
          <p:nvPr/>
        </p:nvSpPr>
        <p:spPr>
          <a:xfrm>
            <a:off x="669925" y="2679070"/>
            <a:ext cx="10850562" cy="17049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RAPPOR</a:t>
            </a:r>
            <a:r>
              <a:rPr lang="zh-CN" altLang="en-US" b="1" dirty="0"/>
              <a:t>的不足之处：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对于</a:t>
            </a:r>
            <a:r>
              <a:rPr lang="zh-CN" altLang="en-US" dirty="0">
                <a:solidFill>
                  <a:schemeClr val="accent2"/>
                </a:solidFill>
              </a:rPr>
              <a:t>隐私预算的确定十分经验化</a:t>
            </a:r>
            <a:r>
              <a:rPr lang="zh-CN" altLang="en-US" dirty="0"/>
              <a:t>，缺少一套系统的标准来确定最满足需求的隐私预算；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>
                <a:solidFill>
                  <a:schemeClr val="accent2"/>
                </a:solidFill>
              </a:rPr>
              <a:t>解码的开销太大</a:t>
            </a:r>
            <a:r>
              <a:rPr lang="zh-CN" altLang="en-US" dirty="0"/>
              <a:t>，对于超大型的数据采集可能需要极大的解码开销；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在真实场景中，不可能只维护一个静态的</a:t>
            </a:r>
            <a:r>
              <a:rPr lang="en-US" altLang="zh-CN" dirty="0"/>
              <a:t>MAP</a:t>
            </a:r>
            <a:r>
              <a:rPr lang="zh-CN" altLang="en-US" dirty="0"/>
              <a:t>矩阵，因为在设计时不可能总能将所有候选项目都考虑到。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A289EC-6723-A6E8-A190-764090B7CFB1}"/>
              </a:ext>
            </a:extLst>
          </p:cNvPr>
          <p:cNvSpPr txBox="1"/>
          <p:nvPr/>
        </p:nvSpPr>
        <p:spPr>
          <a:xfrm>
            <a:off x="669925" y="12203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总结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1AE5B9-A894-C9C4-B014-62C716CFC1CD}"/>
              </a:ext>
            </a:extLst>
          </p:cNvPr>
          <p:cNvSpPr txBox="1"/>
          <p:nvPr/>
        </p:nvSpPr>
        <p:spPr>
          <a:xfrm>
            <a:off x="665993" y="45720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我的展望：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A5E6B4-0426-588E-1A9A-51874AFB22BA}"/>
              </a:ext>
            </a:extLst>
          </p:cNvPr>
          <p:cNvSpPr txBox="1"/>
          <p:nvPr/>
        </p:nvSpPr>
        <p:spPr>
          <a:xfrm>
            <a:off x="670719" y="5089589"/>
            <a:ext cx="10850561" cy="8739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在算法改进方面继续深入研究，如减小解码成本和处理多值数据的分析等；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代码实现方面，完整实现</a:t>
            </a:r>
            <a:r>
              <a:rPr lang="en-US" altLang="zh-CN" dirty="0"/>
              <a:t>RAPPOR</a:t>
            </a:r>
            <a:r>
              <a:rPr lang="zh-CN" altLang="en-US" dirty="0"/>
              <a:t>开源项目，修正改进并在真实数据集上进行测试。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4AA4FE-DCEF-6870-D4BC-5B6A0FFC45C2}"/>
              </a:ext>
            </a:extLst>
          </p:cNvPr>
          <p:cNvSpPr txBox="1"/>
          <p:nvPr/>
        </p:nvSpPr>
        <p:spPr>
          <a:xfrm>
            <a:off x="11600267" y="2529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62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1" y="-22860"/>
            <a:ext cx="12192000" cy="6858000"/>
          </a:xfrm>
          <a:prstGeom prst="rect">
            <a:avLst/>
          </a:prstGeom>
        </p:spPr>
      </p:pic>
      <p:pic>
        <p:nvPicPr>
          <p:cNvPr id="5" name="Picture 4" descr="http://zsjy.gzhu.edu.cn/images/pic_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5034" b="-7143"/>
          <a:stretch>
            <a:fillRect/>
          </a:stretch>
        </p:blipFill>
        <p:spPr bwMode="auto">
          <a:xfrm>
            <a:off x="583325" y="114253"/>
            <a:ext cx="3293111" cy="97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9574137" y="87034"/>
            <a:ext cx="2034540" cy="941666"/>
            <a:chOff x="9937100" y="-21252"/>
            <a:chExt cx="2386163" cy="111311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7100" y="-21252"/>
              <a:ext cx="1113116" cy="111311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9077" y="-1296"/>
              <a:ext cx="1484186" cy="106861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31B327D-0C30-5007-3726-B8816234CCAD}"/>
              </a:ext>
            </a:extLst>
          </p:cNvPr>
          <p:cNvSpPr txBox="1"/>
          <p:nvPr/>
        </p:nvSpPr>
        <p:spPr>
          <a:xfrm>
            <a:off x="4721264" y="281497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感谢大家！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548D7-BDE9-DED9-FE7C-FC12CC155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RAPPOR</a:t>
            </a:r>
            <a:r>
              <a:rPr lang="zh-CN" altLang="en-US" dirty="0"/>
              <a:t>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3FB440-0032-1EA4-E487-34013F8F7A3B}"/>
              </a:ext>
            </a:extLst>
          </p:cNvPr>
          <p:cNvSpPr txBox="1"/>
          <p:nvPr/>
        </p:nvSpPr>
        <p:spPr>
          <a:xfrm>
            <a:off x="669925" y="1233520"/>
            <a:ext cx="10850562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RAPPOR</a:t>
            </a:r>
            <a:r>
              <a:rPr lang="zh-CN" altLang="en-US" sz="2000" dirty="0"/>
              <a:t>的实现基础：</a:t>
            </a:r>
            <a:r>
              <a:rPr lang="zh-CN" altLang="en-US" sz="2000" b="1" dirty="0">
                <a:solidFill>
                  <a:srgbClr val="FF0000"/>
                </a:solidFill>
              </a:rPr>
              <a:t>本地化差分隐私</a:t>
            </a:r>
            <a:r>
              <a:rPr lang="zh-CN" altLang="en-US" sz="2000" dirty="0"/>
              <a:t>（</a:t>
            </a:r>
            <a:r>
              <a:rPr lang="en-US" altLang="zh-CN" sz="2000" dirty="0"/>
              <a:t>Local Differential Privacy, LDP</a:t>
            </a:r>
            <a:r>
              <a:rPr lang="zh-CN" altLang="en-US" sz="2000" dirty="0"/>
              <a:t>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107CD63-CDEF-29E1-1D05-AC335FD23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807451"/>
            <a:ext cx="4440622" cy="381702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B903070-8C4C-8E8A-8FAF-0E074F482AB2}"/>
              </a:ext>
            </a:extLst>
          </p:cNvPr>
          <p:cNvSpPr txBox="1"/>
          <p:nvPr/>
        </p:nvSpPr>
        <p:spPr>
          <a:xfrm>
            <a:off x="1307165" y="5735123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本地化差分隐私数据处理框架图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F42E145-6C22-DA6D-812C-EB89D54AE4B5}"/>
              </a:ext>
            </a:extLst>
          </p:cNvPr>
          <p:cNvSpPr txBox="1"/>
          <p:nvPr/>
        </p:nvSpPr>
        <p:spPr>
          <a:xfrm>
            <a:off x="5412757" y="1792476"/>
            <a:ext cx="2295821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RAPPOR</a:t>
            </a:r>
            <a:r>
              <a:rPr lang="zh-CN" altLang="en-US" sz="2000" dirty="0"/>
              <a:t>的特性：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9EDDC0-D129-DCBF-210F-9E5BD2F75E0A}"/>
              </a:ext>
            </a:extLst>
          </p:cNvPr>
          <p:cNvSpPr txBox="1"/>
          <p:nvPr/>
        </p:nvSpPr>
        <p:spPr>
          <a:xfrm>
            <a:off x="5686994" y="2270569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对隐私的保证是</a:t>
            </a:r>
            <a:r>
              <a:rPr lang="zh-CN" altLang="en-US" dirty="0">
                <a:solidFill>
                  <a:srgbClr val="FF0000"/>
                </a:solidFill>
              </a:rPr>
              <a:t>可证明、可定量化</a:t>
            </a:r>
            <a:r>
              <a:rPr lang="zh-CN" altLang="en-US" dirty="0"/>
              <a:t>的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9727EE3-82DA-B01B-96B5-B98C3D749934}"/>
              </a:ext>
            </a:extLst>
          </p:cNvPr>
          <p:cNvSpPr txBox="1"/>
          <p:nvPr/>
        </p:nvSpPr>
        <p:spPr>
          <a:xfrm>
            <a:off x="5686994" y="2707752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整个过程</a:t>
            </a:r>
            <a:r>
              <a:rPr lang="zh-CN" altLang="en-US" dirty="0">
                <a:solidFill>
                  <a:srgbClr val="FF0000"/>
                </a:solidFill>
              </a:rPr>
              <a:t>无可信的第三方</a:t>
            </a:r>
            <a:r>
              <a:rPr lang="zh-CN" altLang="en-US" dirty="0"/>
              <a:t>的要求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A045D63-8A00-5F58-2377-EA8ED9DC7156}"/>
              </a:ext>
            </a:extLst>
          </p:cNvPr>
          <p:cNvSpPr txBox="1"/>
          <p:nvPr/>
        </p:nvSpPr>
        <p:spPr>
          <a:xfrm>
            <a:off x="5686994" y="31449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用户真实数据始终在用户自己手中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CAC9AF9-0821-E44F-9A2D-79DFC9F7180E}"/>
              </a:ext>
            </a:extLst>
          </p:cNvPr>
          <p:cNvSpPr txBox="1"/>
          <p:nvPr/>
        </p:nvSpPr>
        <p:spPr>
          <a:xfrm>
            <a:off x="5412757" y="3686739"/>
            <a:ext cx="2808782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RAPPOR</a:t>
            </a:r>
            <a:r>
              <a:rPr lang="zh-CN" altLang="en-US" sz="2000" dirty="0"/>
              <a:t>的其他贡献：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EE13B48-5D07-20CD-4342-098AC13EB1C6}"/>
              </a:ext>
            </a:extLst>
          </p:cNvPr>
          <p:cNvSpPr txBox="1"/>
          <p:nvPr/>
        </p:nvSpPr>
        <p:spPr>
          <a:xfrm>
            <a:off x="5701192" y="4237299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可收集关于任意字符串集的统计信息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3026B2-A02F-EA78-EB60-8405FEB52CA3}"/>
              </a:ext>
            </a:extLst>
          </p:cNvPr>
          <p:cNvSpPr txBox="1"/>
          <p:nvPr/>
        </p:nvSpPr>
        <p:spPr>
          <a:xfrm>
            <a:off x="5701192" y="4704088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为用户提供了</a:t>
            </a:r>
            <a:r>
              <a:rPr lang="zh-CN" altLang="en-US" dirty="0">
                <a:solidFill>
                  <a:srgbClr val="FF0000"/>
                </a:solidFill>
              </a:rPr>
              <a:t>纵向隐私保护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46C02DB-08A1-D9C1-F647-148D51687D55}"/>
              </a:ext>
            </a:extLst>
          </p:cNvPr>
          <p:cNvSpPr txBox="1"/>
          <p:nvPr/>
        </p:nvSpPr>
        <p:spPr>
          <a:xfrm>
            <a:off x="5686994" y="5170877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提供了新颖、高效的</a:t>
            </a:r>
            <a:r>
              <a:rPr lang="zh-CN" altLang="en-US" dirty="0">
                <a:solidFill>
                  <a:srgbClr val="FF0000"/>
                </a:solidFill>
              </a:rPr>
              <a:t>解码框架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5D8B0F-6205-0AAE-7289-0194884E68E7}"/>
              </a:ext>
            </a:extLst>
          </p:cNvPr>
          <p:cNvSpPr/>
          <p:nvPr/>
        </p:nvSpPr>
        <p:spPr>
          <a:xfrm>
            <a:off x="669925" y="1807451"/>
            <a:ext cx="4367158" cy="18792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EC7A5D-7196-9B41-C810-343C3D3EF5FA}"/>
              </a:ext>
            </a:extLst>
          </p:cNvPr>
          <p:cNvSpPr txBox="1"/>
          <p:nvPr/>
        </p:nvSpPr>
        <p:spPr>
          <a:xfrm>
            <a:off x="11600267" y="2529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94A84E-B45C-A990-7367-BCCA81416E91}"/>
              </a:ext>
            </a:extLst>
          </p:cNvPr>
          <p:cNvSpPr txBox="1"/>
          <p:nvPr/>
        </p:nvSpPr>
        <p:spPr>
          <a:xfrm>
            <a:off x="5412757" y="5680753"/>
            <a:ext cx="6186309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实现了在不知道每个单一数据的前提下对数据整体进行分析</a:t>
            </a:r>
          </a:p>
        </p:txBody>
      </p:sp>
    </p:spTree>
    <p:extLst>
      <p:ext uri="{BB962C8B-B14F-4D97-AF65-F5344CB8AC3E}">
        <p14:creationId xmlns:p14="http://schemas.microsoft.com/office/powerpoint/2010/main" val="289113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8" grpId="0"/>
      <p:bldP spid="29" grpId="0" animBg="1"/>
      <p:bldP spid="30" grpId="0"/>
      <p:bldP spid="31" grpId="0"/>
      <p:bldP spid="32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A9AF8-0807-3265-4D2C-D2680ABE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一、</a:t>
            </a:r>
            <a:r>
              <a:rPr lang="en-US" altLang="zh-CN" sz="3600" dirty="0"/>
              <a:t>RAPPOR</a:t>
            </a:r>
            <a:r>
              <a:rPr lang="zh-CN" altLang="en-US" sz="3600" dirty="0"/>
              <a:t>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EDF4A6-26E2-DC24-DD0A-494627FAEC12}"/>
              </a:ext>
            </a:extLst>
          </p:cNvPr>
          <p:cNvSpPr txBox="1"/>
          <p:nvPr/>
        </p:nvSpPr>
        <p:spPr>
          <a:xfrm>
            <a:off x="4029228" y="1221218"/>
            <a:ext cx="4254691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</a:rPr>
              <a:t>RAPPOR</a:t>
            </a:r>
            <a:r>
              <a:rPr lang="zh-CN" altLang="en-US" sz="2400" b="1" dirty="0">
                <a:solidFill>
                  <a:schemeClr val="accent4"/>
                </a:solidFill>
              </a:rPr>
              <a:t>算法的实现过程概述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F99E7E-99B9-78D4-EF81-B39D008AC47B}"/>
              </a:ext>
            </a:extLst>
          </p:cNvPr>
          <p:cNvSpPr txBox="1"/>
          <p:nvPr/>
        </p:nvSpPr>
        <p:spPr>
          <a:xfrm>
            <a:off x="2359451" y="5431258"/>
            <a:ext cx="156966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客户端编码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492312-B164-BBF1-16F1-1105679E4DCF}"/>
              </a:ext>
            </a:extLst>
          </p:cNvPr>
          <p:cNvSpPr txBox="1"/>
          <p:nvPr/>
        </p:nvSpPr>
        <p:spPr>
          <a:xfrm>
            <a:off x="4940814" y="5461530"/>
            <a:ext cx="156966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扰动加密过程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A4FC86-97BA-18CF-F4C5-198785680BBE}"/>
              </a:ext>
            </a:extLst>
          </p:cNvPr>
          <p:cNvSpPr txBox="1"/>
          <p:nvPr/>
        </p:nvSpPr>
        <p:spPr>
          <a:xfrm>
            <a:off x="7704339" y="5439815"/>
            <a:ext cx="156966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服务器端解码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BFF60C3-71F6-B6FF-7B4E-E66CE9A8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10" y="2289942"/>
            <a:ext cx="8903791" cy="2480242"/>
          </a:xfrm>
          <a:prstGeom prst="rect">
            <a:avLst/>
          </a:prstGeom>
        </p:spPr>
      </p:pic>
      <p:sp>
        <p:nvSpPr>
          <p:cNvPr id="16" name="左大括号 15">
            <a:extLst>
              <a:ext uri="{FF2B5EF4-FFF2-40B4-BE49-F238E27FC236}">
                <a16:creationId xmlns:a16="http://schemas.microsoft.com/office/drawing/2014/main" id="{90DC47E7-FB37-C4E5-7EBF-9E6E1CCBE324}"/>
              </a:ext>
            </a:extLst>
          </p:cNvPr>
          <p:cNvSpPr/>
          <p:nvPr/>
        </p:nvSpPr>
        <p:spPr>
          <a:xfrm rot="16200000">
            <a:off x="3085478" y="3456185"/>
            <a:ext cx="281987" cy="315587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870B4CCB-08B3-0A78-7E3D-529D4D57DF55}"/>
              </a:ext>
            </a:extLst>
          </p:cNvPr>
          <p:cNvSpPr/>
          <p:nvPr/>
        </p:nvSpPr>
        <p:spPr>
          <a:xfrm rot="16200000">
            <a:off x="5516449" y="4181092"/>
            <a:ext cx="281986" cy="170606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1F5A1255-514B-0525-FBDA-F41291838AF1}"/>
              </a:ext>
            </a:extLst>
          </p:cNvPr>
          <p:cNvSpPr/>
          <p:nvPr/>
        </p:nvSpPr>
        <p:spPr>
          <a:xfrm rot="16200000">
            <a:off x="8348176" y="3060650"/>
            <a:ext cx="281986" cy="394694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9E43971-14E8-58B5-BAAE-E298BF25CE08}"/>
              </a:ext>
            </a:extLst>
          </p:cNvPr>
          <p:cNvCxnSpPr>
            <a:cxnSpLocks/>
          </p:cNvCxnSpPr>
          <p:nvPr/>
        </p:nvCxnSpPr>
        <p:spPr>
          <a:xfrm>
            <a:off x="1643310" y="2078139"/>
            <a:ext cx="0" cy="281499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4ECA3D4-A0D3-B111-E6B6-65051F493BD4}"/>
              </a:ext>
            </a:extLst>
          </p:cNvPr>
          <p:cNvCxnSpPr>
            <a:cxnSpLocks/>
          </p:cNvCxnSpPr>
          <p:nvPr/>
        </p:nvCxnSpPr>
        <p:spPr>
          <a:xfrm>
            <a:off x="4804409" y="2138485"/>
            <a:ext cx="0" cy="281499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F87058B-B0BF-E02D-6B63-BD6E32C41911}"/>
              </a:ext>
            </a:extLst>
          </p:cNvPr>
          <p:cNvCxnSpPr>
            <a:cxnSpLocks/>
          </p:cNvCxnSpPr>
          <p:nvPr/>
        </p:nvCxnSpPr>
        <p:spPr>
          <a:xfrm>
            <a:off x="6510474" y="2087856"/>
            <a:ext cx="0" cy="281499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9E43971-14E8-58B5-BAAE-E298BF25CE08}"/>
              </a:ext>
            </a:extLst>
          </p:cNvPr>
          <p:cNvCxnSpPr>
            <a:cxnSpLocks/>
          </p:cNvCxnSpPr>
          <p:nvPr/>
        </p:nvCxnSpPr>
        <p:spPr>
          <a:xfrm>
            <a:off x="10462643" y="2078139"/>
            <a:ext cx="0" cy="281499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F1CF0F8-D116-19EC-4303-96B2B9A874EC}"/>
              </a:ext>
            </a:extLst>
          </p:cNvPr>
          <p:cNvSpPr txBox="1"/>
          <p:nvPr/>
        </p:nvSpPr>
        <p:spPr>
          <a:xfrm>
            <a:off x="797000" y="4013948"/>
            <a:ext cx="203132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/>
              <a:t>单值频数统计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996A43-1BCC-D1F5-9FEB-C3136ABD279E}"/>
              </a:ext>
            </a:extLst>
          </p:cNvPr>
          <p:cNvSpPr txBox="1"/>
          <p:nvPr/>
        </p:nvSpPr>
        <p:spPr>
          <a:xfrm>
            <a:off x="4973641" y="1812597"/>
            <a:ext cx="1415772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/>
              <a:t>随机响应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84CC37-1D16-1865-8F4A-E8E0EBBE3781}"/>
              </a:ext>
            </a:extLst>
          </p:cNvPr>
          <p:cNvSpPr txBox="1"/>
          <p:nvPr/>
        </p:nvSpPr>
        <p:spPr>
          <a:xfrm>
            <a:off x="6954984" y="4193998"/>
            <a:ext cx="323678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/>
              <a:t>频数校正</a:t>
            </a:r>
            <a:r>
              <a:rPr lang="en-US" altLang="zh-CN" sz="2400" dirty="0"/>
              <a:t>+LASSO</a:t>
            </a:r>
            <a:r>
              <a:rPr lang="zh-CN" altLang="en-US" sz="2400" dirty="0"/>
              <a:t>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61EC4F-9700-5EC8-6AD0-437803BE9AE2}"/>
              </a:ext>
            </a:extLst>
          </p:cNvPr>
          <p:cNvSpPr txBox="1"/>
          <p:nvPr/>
        </p:nvSpPr>
        <p:spPr>
          <a:xfrm>
            <a:off x="11600267" y="2529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97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7" r="23486" b="18402"/>
          <a:stretch>
            <a:fillRect/>
          </a:stretch>
        </p:blipFill>
        <p:spPr>
          <a:xfrm>
            <a:off x="-16277" y="2163"/>
            <a:ext cx="3637336" cy="685367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632347" y="1123951"/>
            <a:ext cx="7953012" cy="0"/>
          </a:xfrm>
          <a:prstGeom prst="line">
            <a:avLst/>
          </a:prstGeom>
          <a:ln w="38100">
            <a:solidFill>
              <a:srgbClr val="E8220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636409" y="740013"/>
            <a:ext cx="2753457" cy="763743"/>
            <a:chOff x="3636404" y="740007"/>
            <a:chExt cx="2753457" cy="763743"/>
          </a:xfrm>
          <a:solidFill>
            <a:srgbClr val="002060"/>
          </a:solidFill>
        </p:grpSpPr>
        <p:sp>
          <p:nvSpPr>
            <p:cNvPr id="27" name="平行四边形 26"/>
            <p:cNvSpPr/>
            <p:nvPr/>
          </p:nvSpPr>
          <p:spPr bwMode="auto">
            <a:xfrm>
              <a:off x="3658981" y="1143710"/>
              <a:ext cx="2730880" cy="360040"/>
            </a:xfrm>
            <a:prstGeom prst="parallelogram">
              <a:avLst>
                <a:gd name="adj" fmla="val 76283"/>
              </a:avLst>
            </a:prstGeom>
            <a:grpFill/>
            <a:ln w="19050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endParaRPr lang="zh-CN" altLang="en-US" sz="1200" b="1" kern="0" dirty="0">
                <a:solidFill>
                  <a:prstClr val="white">
                    <a:lumMod val="10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36404" y="740007"/>
              <a:ext cx="2459596" cy="756084"/>
            </a:xfrm>
            <a:prstGeom prst="rect">
              <a:avLst/>
            </a:prstGeom>
            <a:grpFill/>
            <a:ln w="19050">
              <a:solidFill>
                <a:srgbClr val="006C30"/>
              </a:solidFill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noAutofit/>
            </a:bodyPr>
            <a:lstStyle/>
            <a:p>
              <a:pPr algn="ctr" defTabSz="457200">
                <a:lnSpc>
                  <a:spcPct val="120000"/>
                </a:lnSpc>
                <a:defRPr/>
              </a:pPr>
              <a:r>
                <a:rPr lang="zh-CN" altLang="en-US" sz="3600" b="1" kern="0" dirty="0">
                  <a:solidFill>
                    <a:prstClr val="white">
                      <a:lumMod val="100000"/>
                    </a:prst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ea"/>
                  <a:sym typeface="+mn-lt"/>
                </a:rPr>
                <a:t>目   录</a:t>
              </a:r>
            </a:p>
          </p:txBody>
        </p:sp>
      </p:grpSp>
      <p:grpSp>
        <p:nvGrpSpPr>
          <p:cNvPr id="79" name="Group 3"/>
          <p:cNvGrpSpPr/>
          <p:nvPr/>
        </p:nvGrpSpPr>
        <p:grpSpPr>
          <a:xfrm>
            <a:off x="3923685" y="2398752"/>
            <a:ext cx="6456651" cy="543956"/>
            <a:chOff x="4267200" y="1600200"/>
            <a:chExt cx="6963691" cy="739140"/>
          </a:xfrm>
        </p:grpSpPr>
        <p:sp>
          <p:nvSpPr>
            <p:cNvPr id="80" name="TextBox 4"/>
            <p:cNvSpPr txBox="1"/>
            <p:nvPr/>
          </p:nvSpPr>
          <p:spPr>
            <a:xfrm>
              <a:off x="5371429" y="1665097"/>
              <a:ext cx="5859462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latin typeface="+mn-ea"/>
                  <a:cs typeface="+mn-ea"/>
                  <a:sym typeface="+mn-lt"/>
                </a:rPr>
                <a:t>研究背景</a:t>
              </a:r>
              <a:endParaRPr lang="zh-CN" altLang="en-MY" sz="2800" dirty="0"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81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2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1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3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4" name="Group 3"/>
          <p:cNvGrpSpPr/>
          <p:nvPr/>
        </p:nvGrpSpPr>
        <p:grpSpPr>
          <a:xfrm>
            <a:off x="3923686" y="3408044"/>
            <a:ext cx="7509576" cy="543956"/>
            <a:chOff x="4267200" y="1600200"/>
            <a:chExt cx="8099310" cy="739140"/>
          </a:xfrm>
        </p:grpSpPr>
        <p:sp>
          <p:nvSpPr>
            <p:cNvPr id="85" name="TextBox 4"/>
            <p:cNvSpPr txBox="1"/>
            <p:nvPr/>
          </p:nvSpPr>
          <p:spPr>
            <a:xfrm>
              <a:off x="5331996" y="1682047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accent2"/>
                  </a:solidFill>
                  <a:effectLst/>
                </a:rPr>
                <a:t>内容详述</a:t>
              </a:r>
              <a:endParaRPr lang="en-US" altLang="zh-CN" sz="2800" dirty="0">
                <a:solidFill>
                  <a:schemeClr val="accent2"/>
                </a:solidFill>
                <a:effectLst/>
              </a:endParaRPr>
            </a:p>
          </p:txBody>
        </p:sp>
        <p:grpSp>
          <p:nvGrpSpPr>
            <p:cNvPr id="86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87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2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88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923687" y="5255817"/>
            <a:ext cx="6994873" cy="543897"/>
            <a:chOff x="3888137" y="4542748"/>
            <a:chExt cx="6994873" cy="543897"/>
          </a:xfrm>
        </p:grpSpPr>
        <p:sp>
          <p:nvSpPr>
            <p:cNvPr id="90" name="TextBox 4"/>
            <p:cNvSpPr txBox="1"/>
            <p:nvPr/>
          </p:nvSpPr>
          <p:spPr>
            <a:xfrm>
              <a:off x="4902772" y="4575172"/>
              <a:ext cx="5980238" cy="483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latin typeface="+mn-ea"/>
                  <a:cs typeface="+mn-ea"/>
                  <a:sym typeface="+mn-lt"/>
                </a:rPr>
                <a:t>总结展望</a:t>
              </a:r>
              <a:endParaRPr lang="zh-CN" altLang="en-MY" sz="2800" dirty="0"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888137" y="4542748"/>
              <a:ext cx="786605" cy="543897"/>
              <a:chOff x="3888137" y="4542748"/>
              <a:chExt cx="786605" cy="543897"/>
            </a:xfrm>
          </p:grpSpPr>
          <p:sp>
            <p:nvSpPr>
              <p:cNvPr id="30" name="Rectangle 6"/>
              <p:cNvSpPr/>
              <p:nvPr/>
            </p:nvSpPr>
            <p:spPr>
              <a:xfrm>
                <a:off x="3917592" y="4578204"/>
                <a:ext cx="757150" cy="508441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04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31" name="Right Triangle 7"/>
              <p:cNvSpPr/>
              <p:nvPr/>
            </p:nvSpPr>
            <p:spPr>
              <a:xfrm rot="5400000">
                <a:off x="3915580" y="4515305"/>
                <a:ext cx="211190" cy="26607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Group 3"/>
          <p:cNvGrpSpPr/>
          <p:nvPr/>
        </p:nvGrpSpPr>
        <p:grpSpPr>
          <a:xfrm>
            <a:off x="3923687" y="4361463"/>
            <a:ext cx="7509576" cy="543956"/>
            <a:chOff x="4267200" y="1600200"/>
            <a:chExt cx="8099310" cy="739140"/>
          </a:xfrm>
        </p:grpSpPr>
        <p:sp>
          <p:nvSpPr>
            <p:cNvPr id="19" name="TextBox 4"/>
            <p:cNvSpPr txBox="1"/>
            <p:nvPr/>
          </p:nvSpPr>
          <p:spPr>
            <a:xfrm>
              <a:off x="5331996" y="1664138"/>
              <a:ext cx="7034514" cy="657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effectLst/>
                </a:rPr>
                <a:t>代码实现</a:t>
              </a:r>
              <a:endParaRPr lang="en-US" altLang="zh-CN" sz="2800" dirty="0">
                <a:effectLst/>
              </a:endParaRPr>
            </a:p>
          </p:txBody>
        </p:sp>
        <p:grpSp>
          <p:nvGrpSpPr>
            <p:cNvPr id="20" name="Group 5"/>
            <p:cNvGrpSpPr/>
            <p:nvPr/>
          </p:nvGrpSpPr>
          <p:grpSpPr>
            <a:xfrm>
              <a:off x="4267200" y="1600200"/>
              <a:ext cx="864870" cy="739140"/>
              <a:chOff x="4267199" y="1268631"/>
              <a:chExt cx="1373976" cy="1174236"/>
            </a:xfrm>
          </p:grpSpPr>
          <p:sp>
            <p:nvSpPr>
              <p:cNvPr id="21" name="Rectangle 6"/>
              <p:cNvSpPr/>
              <p:nvPr/>
            </p:nvSpPr>
            <p:spPr>
              <a:xfrm>
                <a:off x="4343867" y="1345299"/>
                <a:ext cx="1297308" cy="1097568"/>
              </a:xfrm>
              <a:prstGeom prst="rect">
                <a:avLst/>
              </a:prstGeom>
              <a:solidFill>
                <a:srgbClr val="002060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b="1" dirty="0">
                    <a:cs typeface="+mn-ea"/>
                    <a:sym typeface="+mn-lt"/>
                  </a:rPr>
                  <a:t>0</a:t>
                </a:r>
                <a:r>
                  <a:rPr lang="en-US" altLang="zh-CN" sz="3200" b="1" dirty="0">
                    <a:cs typeface="+mn-ea"/>
                    <a:sym typeface="+mn-lt"/>
                  </a:rPr>
                  <a:t>3</a:t>
                </a:r>
                <a:endParaRPr lang="en-MY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22" name="Right Triangle 7"/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MY" dirty="0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743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56E37-F752-07C6-B891-64ADE77B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二、内容详述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EFE181-4752-C1D7-58D4-313624A3787D}"/>
              </a:ext>
            </a:extLst>
          </p:cNvPr>
          <p:cNvSpPr txBox="1"/>
          <p:nvPr/>
        </p:nvSpPr>
        <p:spPr>
          <a:xfrm>
            <a:off x="8771016" y="514350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编码</a:t>
            </a:r>
            <a:r>
              <a:rPr lang="en-US" altLang="zh-CN" sz="2000" b="1" dirty="0"/>
              <a:t>——</a:t>
            </a:r>
            <a:r>
              <a:rPr lang="zh-CN" altLang="en-US" sz="2000" b="1" dirty="0"/>
              <a:t>扰动</a:t>
            </a:r>
            <a:r>
              <a:rPr lang="en-US" altLang="zh-CN" sz="2000" b="1" dirty="0"/>
              <a:t>——</a:t>
            </a:r>
            <a:r>
              <a:rPr lang="zh-CN" altLang="en-US" sz="2000" b="1" dirty="0"/>
              <a:t>解码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6DB3C8-3ACF-4FC8-F5F9-7400D2F1A05A}"/>
              </a:ext>
            </a:extLst>
          </p:cNvPr>
          <p:cNvSpPr txBox="1"/>
          <p:nvPr/>
        </p:nvSpPr>
        <p:spPr>
          <a:xfrm>
            <a:off x="2516208" y="1313486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利用</a:t>
            </a:r>
            <a:r>
              <a:rPr lang="zh-CN" altLang="en-US" dirty="0">
                <a:solidFill>
                  <a:schemeClr val="accent1"/>
                </a:solidFill>
              </a:rPr>
              <a:t>布隆过滤器（</a:t>
            </a:r>
            <a:r>
              <a:rPr lang="en-US" altLang="zh-CN" dirty="0">
                <a:solidFill>
                  <a:schemeClr val="accent1"/>
                </a:solidFill>
              </a:rPr>
              <a:t>Bloom Filter</a:t>
            </a:r>
            <a:r>
              <a:rPr lang="zh-CN" altLang="en-US" dirty="0">
                <a:solidFill>
                  <a:schemeClr val="accent1"/>
                </a:solidFill>
              </a:rPr>
              <a:t>）</a:t>
            </a:r>
            <a:r>
              <a:rPr lang="zh-CN" altLang="en-US" dirty="0"/>
              <a:t>编码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CEF6A3-C7BB-1F65-23C2-682BA495A2DA}"/>
              </a:ext>
            </a:extLst>
          </p:cNvPr>
          <p:cNvSpPr txBox="1"/>
          <p:nvPr/>
        </p:nvSpPr>
        <p:spPr>
          <a:xfrm>
            <a:off x="669925" y="1890659"/>
            <a:ext cx="7402745" cy="1289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布隆过滤器：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本质：一个很长的</a:t>
            </a:r>
            <a:r>
              <a:rPr lang="zh-CN" altLang="en-US" dirty="0">
                <a:solidFill>
                  <a:schemeClr val="accent2"/>
                </a:solidFill>
              </a:rPr>
              <a:t>二进制向量</a:t>
            </a:r>
            <a:r>
              <a:rPr lang="zh-CN" altLang="en-US" dirty="0"/>
              <a:t>和一系列随机映射函数（</a:t>
            </a:r>
            <a:r>
              <a:rPr lang="zh-CN" altLang="en-US" dirty="0">
                <a:solidFill>
                  <a:schemeClr val="accent2"/>
                </a:solidFill>
              </a:rPr>
              <a:t>哈希函数</a:t>
            </a:r>
            <a:r>
              <a:rPr lang="zh-CN" altLang="en-US" dirty="0"/>
              <a:t>）组成。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作用：可以用于快速检索一个元素是否在集合中。</a:t>
            </a:r>
            <a:endParaRPr lang="en-US" altLang="zh-CN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79797FF-888F-B93A-D87B-F4F7FE1E2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83" y="3591758"/>
            <a:ext cx="6781462" cy="238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73B0E1C-225E-AB47-A13D-6A2EEACFCBDF}"/>
              </a:ext>
            </a:extLst>
          </p:cNvPr>
          <p:cNvSpPr txBox="1"/>
          <p:nvPr/>
        </p:nvSpPr>
        <p:spPr>
          <a:xfrm>
            <a:off x="8244295" y="1890659"/>
            <a:ext cx="3642496" cy="87395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优点</a:t>
            </a:r>
            <a:r>
              <a:rPr lang="zh-CN" altLang="en-US" dirty="0"/>
              <a:t>：保密性强、存储空间小等；      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缺点</a:t>
            </a:r>
            <a:r>
              <a:rPr lang="zh-CN" altLang="en-US" dirty="0"/>
              <a:t>：存在冲突和误判率。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CA8CCE-BE99-9F3A-29AB-1150C5D70FC8}"/>
              </a:ext>
            </a:extLst>
          </p:cNvPr>
          <p:cNvSpPr txBox="1"/>
          <p:nvPr/>
        </p:nvSpPr>
        <p:spPr>
          <a:xfrm>
            <a:off x="669925" y="1282708"/>
            <a:ext cx="1467068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b="1" dirty="0"/>
              <a:t>客户端编码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3AB391-F08C-038D-A809-3BB9C1E56680}"/>
              </a:ext>
            </a:extLst>
          </p:cNvPr>
          <p:cNvSpPr txBox="1"/>
          <p:nvPr/>
        </p:nvSpPr>
        <p:spPr>
          <a:xfrm>
            <a:off x="6811325" y="3213996"/>
            <a:ext cx="526297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为了减少碰撞冲突，分配用户到多队列（</a:t>
            </a:r>
            <a:r>
              <a:rPr lang="en-US" altLang="zh-CN" dirty="0"/>
              <a:t>Cohort</a:t>
            </a:r>
            <a:r>
              <a:rPr lang="zh-CN" altLang="en-US" dirty="0"/>
              <a:t>）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53CD67B-1B04-6643-4F56-703712A4D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325" y="3626575"/>
            <a:ext cx="2865939" cy="26088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1A6E62E-1C10-2CEC-42C3-D7762B344005}"/>
              </a:ext>
            </a:extLst>
          </p:cNvPr>
          <p:cNvSpPr txBox="1"/>
          <p:nvPr/>
        </p:nvSpPr>
        <p:spPr>
          <a:xfrm>
            <a:off x="9864503" y="4119406"/>
            <a:ext cx="1900814" cy="12894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一共</a:t>
            </a:r>
            <a:r>
              <a:rPr lang="en-US" altLang="zh-CN" dirty="0"/>
              <a:t>m</a:t>
            </a:r>
            <a:r>
              <a:rPr lang="zh-CN" altLang="en-US" dirty="0"/>
              <a:t>个队列。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每个队列使用</a:t>
            </a:r>
            <a:r>
              <a:rPr lang="zh-CN" altLang="en-US" dirty="0">
                <a:solidFill>
                  <a:schemeClr val="accent2"/>
                </a:solidFill>
              </a:rPr>
              <a:t>不同的哈希函数集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51B1717-450C-8C96-847A-0EE9E69F9A37}"/>
              </a:ext>
            </a:extLst>
          </p:cNvPr>
          <p:cNvSpPr/>
          <p:nvPr/>
        </p:nvSpPr>
        <p:spPr>
          <a:xfrm>
            <a:off x="3771900" y="5156947"/>
            <a:ext cx="443753" cy="48409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47804F-1146-26C6-4E72-364975402987}"/>
              </a:ext>
            </a:extLst>
          </p:cNvPr>
          <p:cNvSpPr txBox="1"/>
          <p:nvPr/>
        </p:nvSpPr>
        <p:spPr>
          <a:xfrm>
            <a:off x="11600267" y="2529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400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  <p:bldP spid="27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5C168-97AB-9DCD-DBCD-8D606B72A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二、内容详述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4E7C07-ED99-4127-E8FA-F8DC639669BA}"/>
              </a:ext>
            </a:extLst>
          </p:cNvPr>
          <p:cNvSpPr txBox="1"/>
          <p:nvPr/>
        </p:nvSpPr>
        <p:spPr>
          <a:xfrm>
            <a:off x="8801674" y="549653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编码</a:t>
            </a:r>
            <a:r>
              <a:rPr lang="en-US" altLang="zh-CN" sz="2000" b="1" dirty="0"/>
              <a:t>——</a:t>
            </a:r>
            <a:r>
              <a:rPr lang="zh-CN" altLang="en-US" sz="2000" b="1" dirty="0">
                <a:solidFill>
                  <a:schemeClr val="accent2"/>
                </a:solidFill>
              </a:rPr>
              <a:t>扰动</a:t>
            </a:r>
            <a:r>
              <a:rPr lang="en-US" altLang="zh-CN" sz="2000" b="1" dirty="0"/>
              <a:t>——</a:t>
            </a:r>
            <a:r>
              <a:rPr lang="zh-CN" altLang="en-US" sz="2000" b="1" dirty="0"/>
              <a:t>解码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8D2247-1D19-52C6-2C74-30ED2ACFA4CB}"/>
              </a:ext>
            </a:extLst>
          </p:cNvPr>
          <p:cNvSpPr txBox="1"/>
          <p:nvPr/>
        </p:nvSpPr>
        <p:spPr>
          <a:xfrm>
            <a:off x="3219311" y="1233861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原理：</a:t>
            </a:r>
            <a:r>
              <a:rPr lang="zh-CN" altLang="en-US" sz="2000" b="1" dirty="0">
                <a:solidFill>
                  <a:schemeClr val="accent2"/>
                </a:solidFill>
              </a:rPr>
              <a:t>随机响应</a:t>
            </a:r>
            <a:r>
              <a:rPr lang="zh-CN" altLang="en-US" sz="2000" b="1" dirty="0"/>
              <a:t>机制（抛硬币）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348F9F-475D-6145-66E7-00758FDCBAD3}"/>
              </a:ext>
            </a:extLst>
          </p:cNvPr>
          <p:cNvSpPr txBox="1"/>
          <p:nvPr/>
        </p:nvSpPr>
        <p:spPr>
          <a:xfrm>
            <a:off x="7825769" y="1302319"/>
            <a:ext cx="1569660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永久随机响应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97A0772-CC47-0E7A-F4B4-E368F181E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932" y="1910289"/>
            <a:ext cx="4039799" cy="117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DBEE0AC-2FF6-218D-0487-23C9FC816D91}"/>
              </a:ext>
            </a:extLst>
          </p:cNvPr>
          <p:cNvSpPr txBox="1"/>
          <p:nvPr/>
        </p:nvSpPr>
        <p:spPr>
          <a:xfrm>
            <a:off x="7825768" y="3593786"/>
            <a:ext cx="1569660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瞬时随机响应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E67033-B962-6E61-1AC8-DD09E3283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032" y="4144417"/>
            <a:ext cx="3386400" cy="86266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7DB4831-541C-F11F-60C2-F2716160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7" y="2365154"/>
            <a:ext cx="6484953" cy="257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902DB34-7C5B-8675-A542-428A353F486A}"/>
              </a:ext>
            </a:extLst>
          </p:cNvPr>
          <p:cNvSpPr txBox="1"/>
          <p:nvPr/>
        </p:nvSpPr>
        <p:spPr>
          <a:xfrm>
            <a:off x="669925" y="1751149"/>
            <a:ext cx="5098773" cy="40011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2-Level Randomized Response </a:t>
            </a:r>
            <a:r>
              <a:rPr lang="zh-CN" altLang="en-US" sz="2000" b="1" dirty="0">
                <a:solidFill>
                  <a:schemeClr val="bg1"/>
                </a:solidFill>
              </a:rPr>
              <a:t>随机响应</a:t>
            </a:r>
          </a:p>
        </p:txBody>
      </p:sp>
      <p:sp>
        <p:nvSpPr>
          <p:cNvPr id="13" name="文本框 4">
            <a:extLst>
              <a:ext uri="{FF2B5EF4-FFF2-40B4-BE49-F238E27FC236}">
                <a16:creationId xmlns:a16="http://schemas.microsoft.com/office/drawing/2014/main" id="{E39050EB-A8CF-F52F-D90F-D0E16D8F4D28}"/>
              </a:ext>
            </a:extLst>
          </p:cNvPr>
          <p:cNvSpPr txBox="1"/>
          <p:nvPr/>
        </p:nvSpPr>
        <p:spPr>
          <a:xfrm>
            <a:off x="9694457" y="1281398"/>
            <a:ext cx="33855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5DD1D6C-1702-99AB-BD4A-A139661501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033011" y="1466064"/>
            <a:ext cx="7986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0">
            <a:extLst>
              <a:ext uri="{FF2B5EF4-FFF2-40B4-BE49-F238E27FC236}">
                <a16:creationId xmlns:a16="http://schemas.microsoft.com/office/drawing/2014/main" id="{4864A097-7EBA-8758-3970-913DE1A53B09}"/>
              </a:ext>
            </a:extLst>
          </p:cNvPr>
          <p:cNvSpPr txBox="1"/>
          <p:nvPr/>
        </p:nvSpPr>
        <p:spPr>
          <a:xfrm>
            <a:off x="10852524" y="1288259"/>
            <a:ext cx="38985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B’</a:t>
            </a:r>
            <a:endParaRPr lang="zh-CN" altLang="en-US" dirty="0"/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3ADA2F7E-5053-2B95-10AF-C57DDF8F4079}"/>
              </a:ext>
            </a:extLst>
          </p:cNvPr>
          <p:cNvSpPr txBox="1"/>
          <p:nvPr/>
        </p:nvSpPr>
        <p:spPr>
          <a:xfrm>
            <a:off x="9769832" y="3593786"/>
            <a:ext cx="38985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B’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E70498F-61E9-AACD-CBD1-B6C2C3F49C7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159682" y="3778452"/>
            <a:ext cx="7441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0">
            <a:extLst>
              <a:ext uri="{FF2B5EF4-FFF2-40B4-BE49-F238E27FC236}">
                <a16:creationId xmlns:a16="http://schemas.microsoft.com/office/drawing/2014/main" id="{1084E7BE-5B5F-63D4-10CB-08562D50486A}"/>
              </a:ext>
            </a:extLst>
          </p:cNvPr>
          <p:cNvSpPr txBox="1"/>
          <p:nvPr/>
        </p:nvSpPr>
        <p:spPr>
          <a:xfrm>
            <a:off x="10903820" y="3593786"/>
            <a:ext cx="33855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1E3382-F2D3-CEB9-AF8A-D062C24B9CB1}"/>
              </a:ext>
            </a:extLst>
          </p:cNvPr>
          <p:cNvSpPr txBox="1"/>
          <p:nvPr/>
        </p:nvSpPr>
        <p:spPr>
          <a:xfrm>
            <a:off x="8018577" y="3101167"/>
            <a:ext cx="275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B’ </a:t>
            </a:r>
            <a:r>
              <a:rPr lang="zh-CN" altLang="en-US" dirty="0">
                <a:solidFill>
                  <a:srgbClr val="FF0000"/>
                </a:solidFill>
              </a:rPr>
              <a:t>将永久保存在客户端中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9466053-5DDB-F579-8FAD-3039995437A4}"/>
              </a:ext>
            </a:extLst>
          </p:cNvPr>
          <p:cNvSpPr txBox="1"/>
          <p:nvPr/>
        </p:nvSpPr>
        <p:spPr>
          <a:xfrm>
            <a:off x="6903232" y="5003709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每次上传数据都对</a:t>
            </a:r>
            <a:r>
              <a:rPr lang="en-US" altLang="zh-CN" dirty="0">
                <a:solidFill>
                  <a:srgbClr val="FF0000"/>
                </a:solidFill>
              </a:rPr>
              <a:t>B’</a:t>
            </a:r>
            <a:r>
              <a:rPr lang="zh-CN" altLang="en-US" dirty="0">
                <a:solidFill>
                  <a:srgbClr val="FF0000"/>
                </a:solidFill>
              </a:rPr>
              <a:t>进行一次瞬时随机响应扰动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8EB11E-395C-5BEB-0524-AAD172E084BA}"/>
              </a:ext>
            </a:extLst>
          </p:cNvPr>
          <p:cNvSpPr txBox="1"/>
          <p:nvPr/>
        </p:nvSpPr>
        <p:spPr>
          <a:xfrm>
            <a:off x="1024963" y="5488319"/>
            <a:ext cx="5270995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b="1" dirty="0"/>
              <a:t>f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p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q </a:t>
            </a:r>
            <a:r>
              <a:rPr lang="zh-CN" altLang="en-US" sz="2000" b="1" dirty="0"/>
              <a:t>是</a:t>
            </a:r>
            <a:r>
              <a:rPr lang="zh-CN" altLang="en-US" sz="2000" b="1" dirty="0">
                <a:solidFill>
                  <a:schemeClr val="bg1"/>
                </a:solidFill>
              </a:rPr>
              <a:t>用户可调参数</a:t>
            </a:r>
            <a:r>
              <a:rPr lang="zh-CN" altLang="en-US" sz="2000" b="1" dirty="0"/>
              <a:t>。用于控制隐私水平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B5D684-1234-0382-D6CE-117214E7575B}"/>
              </a:ext>
            </a:extLst>
          </p:cNvPr>
          <p:cNvSpPr txBox="1"/>
          <p:nvPr/>
        </p:nvSpPr>
        <p:spPr>
          <a:xfrm>
            <a:off x="654087" y="1220647"/>
            <a:ext cx="1723549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b="1" dirty="0"/>
              <a:t>扰动加密过程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9A8AC0-8CD3-3CFC-10F5-8AB3F7DA0797}"/>
              </a:ext>
            </a:extLst>
          </p:cNvPr>
          <p:cNvSpPr txBox="1"/>
          <p:nvPr/>
        </p:nvSpPr>
        <p:spPr>
          <a:xfrm>
            <a:off x="6836202" y="5488319"/>
            <a:ext cx="2606804" cy="400110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b="1" dirty="0"/>
              <a:t>与差分隐私预算</a:t>
            </a:r>
            <a:r>
              <a:rPr lang="el-GR" altLang="zh-CN" sz="2000" b="1" dirty="0"/>
              <a:t>ε</a:t>
            </a:r>
            <a:r>
              <a:rPr lang="zh-CN" altLang="en-US" sz="2000" b="1" dirty="0"/>
              <a:t>相关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D732BF0F-6006-8B21-23A9-8E7C287281AA}"/>
              </a:ext>
            </a:extLst>
          </p:cNvPr>
          <p:cNvSpPr/>
          <p:nvPr/>
        </p:nvSpPr>
        <p:spPr>
          <a:xfrm>
            <a:off x="6415614" y="5502034"/>
            <a:ext cx="300931" cy="40011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5241812A-A584-E86D-86E5-FFE87693E293}"/>
              </a:ext>
            </a:extLst>
          </p:cNvPr>
          <p:cNvSpPr/>
          <p:nvPr/>
        </p:nvSpPr>
        <p:spPr>
          <a:xfrm>
            <a:off x="900954" y="3015526"/>
            <a:ext cx="356346" cy="1439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918DC91B-80FD-8885-5979-A9D66B55C6FB}"/>
              </a:ext>
            </a:extLst>
          </p:cNvPr>
          <p:cNvSpPr/>
          <p:nvPr/>
        </p:nvSpPr>
        <p:spPr>
          <a:xfrm>
            <a:off x="894230" y="3460645"/>
            <a:ext cx="356346" cy="1439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99283B59-35BF-A808-3EB9-5EB2440A6AB4}"/>
              </a:ext>
            </a:extLst>
          </p:cNvPr>
          <p:cNvSpPr/>
          <p:nvPr/>
        </p:nvSpPr>
        <p:spPr>
          <a:xfrm>
            <a:off x="894230" y="3955680"/>
            <a:ext cx="356346" cy="1439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D47D29B9-0582-D800-D04C-9B385AB91739}"/>
              </a:ext>
            </a:extLst>
          </p:cNvPr>
          <p:cNvSpPr/>
          <p:nvPr/>
        </p:nvSpPr>
        <p:spPr>
          <a:xfrm>
            <a:off x="9543991" y="5502034"/>
            <a:ext cx="300931" cy="40011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D6DB20C-39D9-14A5-92C6-BE237BD3231A}"/>
              </a:ext>
            </a:extLst>
          </p:cNvPr>
          <p:cNvSpPr txBox="1"/>
          <p:nvPr/>
        </p:nvSpPr>
        <p:spPr>
          <a:xfrm>
            <a:off x="9945907" y="5488319"/>
            <a:ext cx="1723549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b="1" dirty="0"/>
              <a:t>调节隐私效用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5A770CC-70A9-D278-23BA-DF395FAA7944}"/>
              </a:ext>
            </a:extLst>
          </p:cNvPr>
          <p:cNvSpPr txBox="1"/>
          <p:nvPr/>
        </p:nvSpPr>
        <p:spPr>
          <a:xfrm>
            <a:off x="11600267" y="2529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26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15" grpId="0" animBg="1"/>
      <p:bldP spid="16" grpId="0" animBg="1"/>
      <p:bldP spid="18" grpId="0" animBg="1"/>
      <p:bldP spid="19" grpId="0"/>
      <p:bldP spid="20" grpId="0"/>
      <p:bldP spid="21" grpId="0" animBg="1"/>
      <p:bldP spid="22" grpId="0" animBg="1"/>
      <p:bldP spid="23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F8FC5-C15F-D3ED-5ABD-302D472B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二、内容详述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B59849-5A49-7510-41C6-FD5C65EB4EC6}"/>
              </a:ext>
            </a:extLst>
          </p:cNvPr>
          <p:cNvSpPr txBox="1"/>
          <p:nvPr/>
        </p:nvSpPr>
        <p:spPr>
          <a:xfrm>
            <a:off x="8771016" y="534409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编码</a:t>
            </a:r>
            <a:r>
              <a:rPr lang="en-US" altLang="zh-CN" sz="2000" b="1" dirty="0"/>
              <a:t>——</a:t>
            </a:r>
            <a:r>
              <a:rPr lang="zh-CN" altLang="en-US" sz="2000" b="1" dirty="0"/>
              <a:t>扰动</a:t>
            </a:r>
            <a:r>
              <a:rPr lang="en-US" altLang="zh-CN" sz="2000" b="1" dirty="0"/>
              <a:t>——</a:t>
            </a:r>
            <a:r>
              <a:rPr lang="zh-CN" altLang="en-US" sz="2000" b="1" dirty="0">
                <a:solidFill>
                  <a:schemeClr val="accent2"/>
                </a:solidFill>
              </a:rPr>
              <a:t>解码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9C6AF8-A41D-805A-CD0C-4D7B47E4793C}"/>
              </a:ext>
            </a:extLst>
          </p:cNvPr>
          <p:cNvSpPr txBox="1"/>
          <p:nvPr/>
        </p:nvSpPr>
        <p:spPr>
          <a:xfrm>
            <a:off x="719020" y="1206369"/>
            <a:ext cx="1723549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b="1" dirty="0"/>
              <a:t>服务器端解码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EF623A-2CCF-2944-DD91-3C5A72B00210}"/>
              </a:ext>
            </a:extLst>
          </p:cNvPr>
          <p:cNvSpPr txBox="1"/>
          <p:nvPr/>
        </p:nvSpPr>
        <p:spPr>
          <a:xfrm>
            <a:off x="719020" y="1920815"/>
            <a:ext cx="2723823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布隆过滤器的位频数估计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0E83367-6FC6-254E-1223-AA56EE17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224" y="2863183"/>
            <a:ext cx="3460927" cy="3359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FCD126-58DF-1180-4C03-1F63B0555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244" y="2498039"/>
            <a:ext cx="3460928" cy="730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7BA6C50-DBC7-138D-4D72-D4C02ABF7123}"/>
                  </a:ext>
                </a:extLst>
              </p:cNvPr>
              <p:cNvSpPr txBox="1"/>
              <p:nvPr/>
            </p:nvSpPr>
            <p:spPr>
              <a:xfrm>
                <a:off x="3603369" y="1903029"/>
                <a:ext cx="801552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将所有用户发送来的向量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上每个比特位</a:t>
                </a:r>
                <a:r>
                  <a:rPr lang="en-US" altLang="zh-CN" dirty="0"/>
                  <a:t>i</a:t>
                </a:r>
                <a:r>
                  <a:rPr lang="zh-CN" altLang="en-US" dirty="0"/>
                  <a:t>上对应的数值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进行求和，得到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7BA6C50-DBC7-138D-4D72-D4C02ABF7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369" y="1903029"/>
                <a:ext cx="8015528" cy="391646"/>
              </a:xfrm>
              <a:prstGeom prst="rect">
                <a:avLst/>
              </a:prstGeom>
              <a:blipFill>
                <a:blip r:embed="rId4"/>
                <a:stretch>
                  <a:fillRect l="-608" t="-7813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86E078C-CA99-B466-813E-FC2DE37BD900}"/>
                  </a:ext>
                </a:extLst>
              </p:cNvPr>
              <p:cNvSpPr txBox="1"/>
              <p:nvPr/>
            </p:nvSpPr>
            <p:spPr>
              <a:xfrm>
                <a:off x="669925" y="2471537"/>
                <a:ext cx="2308837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对计数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进行</a:t>
                </a:r>
                <a:r>
                  <a:rPr lang="zh-CN" altLang="en-US" b="1" dirty="0">
                    <a:solidFill>
                      <a:schemeClr val="accent2"/>
                    </a:solidFill>
                  </a:rPr>
                  <a:t>校正</a:t>
                </a:r>
                <a:r>
                  <a:rPr lang="zh-CN" altLang="en-US" dirty="0"/>
                  <a:t>：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86E078C-CA99-B466-813E-FC2DE37BD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2471537"/>
                <a:ext cx="2308837" cy="391646"/>
              </a:xfrm>
              <a:prstGeom prst="rect">
                <a:avLst/>
              </a:prstGeom>
              <a:blipFill>
                <a:blip r:embed="rId5"/>
                <a:stretch>
                  <a:fillRect l="-2375" t="-7692" r="-1847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089B37C7-18F6-509A-818B-7A25A693FBE3}"/>
              </a:ext>
            </a:extLst>
          </p:cNvPr>
          <p:cNvSpPr txBox="1"/>
          <p:nvPr/>
        </p:nvSpPr>
        <p:spPr>
          <a:xfrm>
            <a:off x="669925" y="3474164"/>
            <a:ext cx="280076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LASSO</a:t>
            </a:r>
            <a:r>
              <a:rPr lang="zh-CN" altLang="en-US" dirty="0"/>
              <a:t>回归模型解码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C37BADA-F0AF-F9A8-F6EB-B93931F17F2F}"/>
                  </a:ext>
                </a:extLst>
              </p:cNvPr>
              <p:cNvSpPr txBox="1"/>
              <p:nvPr/>
            </p:nvSpPr>
            <p:spPr>
              <a:xfrm>
                <a:off x="669925" y="4000763"/>
                <a:ext cx="7117817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设向量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组成，映射矩阵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由用户数据属性中的每个属性值得映射组成。对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进行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LASSO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回归</a:t>
                </a:r>
                <a:r>
                  <a:rPr lang="zh-CN" altLang="en-US" dirty="0"/>
                  <a:t>得到每个属性值统计频数。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C37BADA-F0AF-F9A8-F6EB-B93931F17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4000763"/>
                <a:ext cx="7117817" cy="907428"/>
              </a:xfrm>
              <a:prstGeom prst="rect">
                <a:avLst/>
              </a:prstGeom>
              <a:blipFill>
                <a:blip r:embed="rId6"/>
                <a:stretch>
                  <a:fillRect l="-771" b="-10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2801189C-D27E-795C-64D6-6BECE2EEA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3531" y="4961830"/>
            <a:ext cx="4660203" cy="120355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150277E-CAC6-CE0A-1BF7-1A9B61BCDB9A}"/>
              </a:ext>
            </a:extLst>
          </p:cNvPr>
          <p:cNvSpPr txBox="1"/>
          <p:nvPr/>
        </p:nvSpPr>
        <p:spPr>
          <a:xfrm>
            <a:off x="2902729" y="1209188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利用</a:t>
            </a:r>
            <a:r>
              <a:rPr lang="zh-CN" altLang="en-US" dirty="0">
                <a:solidFill>
                  <a:schemeClr val="accent2"/>
                </a:solidFill>
              </a:rPr>
              <a:t>频数校正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chemeClr val="accent2"/>
                </a:solidFill>
              </a:rPr>
              <a:t>LASSO</a:t>
            </a:r>
            <a:r>
              <a:rPr lang="zh-CN" altLang="en-US" dirty="0">
                <a:solidFill>
                  <a:schemeClr val="accent2"/>
                </a:solidFill>
              </a:rPr>
              <a:t>回归</a:t>
            </a:r>
            <a:r>
              <a:rPr lang="zh-CN" altLang="en-US" dirty="0"/>
              <a:t>拟合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0206AE-6FEA-D9F1-0F9C-E1656E338802}"/>
              </a:ext>
            </a:extLst>
          </p:cNvPr>
          <p:cNvSpPr txBox="1"/>
          <p:nvPr/>
        </p:nvSpPr>
        <p:spPr>
          <a:xfrm>
            <a:off x="3657660" y="3474164"/>
            <a:ext cx="503214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为了选出候选字符串集的子集，消除低频项影响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5CA779-A4E9-E4B9-8B04-F0C8FDF28A71}"/>
              </a:ext>
            </a:extLst>
          </p:cNvPr>
          <p:cNvSpPr txBox="1"/>
          <p:nvPr/>
        </p:nvSpPr>
        <p:spPr>
          <a:xfrm>
            <a:off x="7485292" y="2365456"/>
            <a:ext cx="249299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为了得到频数无偏估计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6BF10EA-4B43-FD07-982C-D5477389CD6E}"/>
              </a:ext>
            </a:extLst>
          </p:cNvPr>
          <p:cNvSpPr txBox="1"/>
          <p:nvPr/>
        </p:nvSpPr>
        <p:spPr>
          <a:xfrm>
            <a:off x="11600267" y="2529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342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University of Malaya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19844"/>
      </a:accent1>
      <a:accent2>
        <a:srgbClr val="E82209"/>
      </a:accent2>
      <a:accent3>
        <a:srgbClr val="FCC300"/>
      </a:accent3>
      <a:accent4>
        <a:srgbClr val="0B52A2"/>
      </a:accent4>
      <a:accent5>
        <a:srgbClr val="0D8ECC"/>
      </a:accent5>
      <a:accent6>
        <a:srgbClr val="ABDBDF"/>
      </a:accent6>
      <a:hlink>
        <a:srgbClr val="4472C4"/>
      </a:hlink>
      <a:folHlink>
        <a:srgbClr val="BFBFBF"/>
      </a:folHlink>
    </a:clrScheme>
    <a:fontScheme name="tdl3kz1d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4979</TotalTime>
  <Words>5043</Words>
  <Application>Microsoft Office PowerPoint</Application>
  <PresentationFormat>宽屏</PresentationFormat>
  <Paragraphs>558</Paragraphs>
  <Slides>36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-apple-system</vt:lpstr>
      <vt:lpstr>PingFang SC</vt:lpstr>
      <vt:lpstr>等线</vt:lpstr>
      <vt:lpstr>等线 Light</vt:lpstr>
      <vt:lpstr>方正正中黑简体</vt:lpstr>
      <vt:lpstr>宋体</vt:lpstr>
      <vt:lpstr>Microsoft YaHei</vt:lpstr>
      <vt:lpstr>Microsoft YaHei</vt:lpstr>
      <vt:lpstr>Arial</vt:lpstr>
      <vt:lpstr>Cambria Math</vt:lpstr>
      <vt:lpstr>Courier New</vt:lpstr>
      <vt:lpstr>Office 主题​​</vt:lpstr>
      <vt:lpstr>主题5</vt:lpstr>
      <vt:lpstr>PowerPoint 演示文稿</vt:lpstr>
      <vt:lpstr>PowerPoint 演示文稿</vt:lpstr>
      <vt:lpstr>一、RAPPOR介绍</vt:lpstr>
      <vt:lpstr>一、RAPPOR介绍</vt:lpstr>
      <vt:lpstr>一、RAPPOR介绍</vt:lpstr>
      <vt:lpstr>PowerPoint 演示文稿</vt:lpstr>
      <vt:lpstr>二、内容详述</vt:lpstr>
      <vt:lpstr>二、内容详述</vt:lpstr>
      <vt:lpstr>二、内容详述</vt:lpstr>
      <vt:lpstr>二、内容详述</vt:lpstr>
      <vt:lpstr>PowerPoint 演示文稿</vt:lpstr>
      <vt:lpstr>三、代码实现——测试数据流图</vt:lpstr>
      <vt:lpstr>三、代码实现——生成数据</vt:lpstr>
      <vt:lpstr>三、代码实现——RAPPOR报告</vt:lpstr>
      <vt:lpstr>三、代码实现——RAPPOR报告</vt:lpstr>
      <vt:lpstr>三、代码实现——服务器端聚合</vt:lpstr>
      <vt:lpstr>三、代码实现——服务器端聚合</vt:lpstr>
      <vt:lpstr>三、代码实现——构建MAP矩阵</vt:lpstr>
      <vt:lpstr>三、代码实现——RAPPOR分析</vt:lpstr>
      <vt:lpstr>三、代码实现——RAPPOR分析</vt:lpstr>
      <vt:lpstr>三、代码实现</vt:lpstr>
      <vt:lpstr>三、代码实现</vt:lpstr>
      <vt:lpstr>三、代码实现——API</vt:lpstr>
      <vt:lpstr>三、代码实现</vt:lpstr>
      <vt:lpstr>三、代码实现——布隆过滤器编码</vt:lpstr>
      <vt:lpstr>三、代码实现——永久随机响应扰动</vt:lpstr>
      <vt:lpstr>三、代码实现——瞬时随机响应扰动</vt:lpstr>
      <vt:lpstr>三、代码实现</vt:lpstr>
      <vt:lpstr>三、代码实现——关联性分析</vt:lpstr>
      <vt:lpstr>三、代码实现——关联性分析</vt:lpstr>
      <vt:lpstr>三、代码实现——构建未知词典</vt:lpstr>
      <vt:lpstr>三、代码实现——构建未知词典</vt:lpstr>
      <vt:lpstr>三、代码实现——实现可视化</vt:lpstr>
      <vt:lpstr>PowerPoint 演示文稿</vt:lpstr>
      <vt:lpstr>四、总结展望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鑫</dc:creator>
  <cp:lastModifiedBy>刘 鑫</cp:lastModifiedBy>
  <cp:revision>168</cp:revision>
  <dcterms:created xsi:type="dcterms:W3CDTF">2022-11-08T05:33:54Z</dcterms:created>
  <dcterms:modified xsi:type="dcterms:W3CDTF">2022-12-06T01:42:35Z</dcterms:modified>
</cp:coreProperties>
</file>